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26"/>
  </p:notesMasterIdLst>
  <p:sldIdLst>
    <p:sldId id="256" r:id="rId2"/>
    <p:sldId id="749" r:id="rId3"/>
    <p:sldId id="1321" r:id="rId4"/>
    <p:sldId id="752" r:id="rId5"/>
    <p:sldId id="753" r:id="rId6"/>
    <p:sldId id="1322" r:id="rId7"/>
    <p:sldId id="1323" r:id="rId8"/>
    <p:sldId id="754" r:id="rId9"/>
    <p:sldId id="751" r:id="rId10"/>
    <p:sldId id="750" r:id="rId11"/>
    <p:sldId id="1326" r:id="rId12"/>
    <p:sldId id="1327" r:id="rId13"/>
    <p:sldId id="755" r:id="rId14"/>
    <p:sldId id="816" r:id="rId15"/>
    <p:sldId id="1325" r:id="rId16"/>
    <p:sldId id="818" r:id="rId17"/>
    <p:sldId id="815" r:id="rId18"/>
    <p:sldId id="758" r:id="rId19"/>
    <p:sldId id="759" r:id="rId20"/>
    <p:sldId id="760" r:id="rId21"/>
    <p:sldId id="761" r:id="rId22"/>
    <p:sldId id="762" r:id="rId23"/>
    <p:sldId id="763" r:id="rId24"/>
    <p:sldId id="76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6873"/>
    <p:restoredTop sz="94672"/>
  </p:normalViewPr>
  <p:slideViewPr>
    <p:cSldViewPr snapToGrid="0" snapToObjects="1">
      <p:cViewPr varScale="1">
        <p:scale>
          <a:sx n="67" d="100"/>
          <a:sy n="67" d="100"/>
        </p:scale>
        <p:origin x="208" y="86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9BB78E45-BE16-40AA-88F8-F3AB9AD488C8}"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E258F2BA-0835-4C0F-8B0F-E20B4CDC691B}">
      <dgm:prSet/>
      <dgm:spPr/>
      <dgm:t>
        <a:bodyPr/>
        <a:lstStyle/>
        <a:p>
          <a:r>
            <a:rPr lang="en-US"/>
            <a:t>Nothing to remember</a:t>
          </a:r>
        </a:p>
      </dgm:t>
    </dgm:pt>
    <dgm:pt modelId="{A2128374-3CD5-42ED-9388-9E1BD5286445}" type="parTrans" cxnId="{DBDAB9BA-0E77-458A-BB48-BF1E891CC10A}">
      <dgm:prSet/>
      <dgm:spPr/>
      <dgm:t>
        <a:bodyPr/>
        <a:lstStyle/>
        <a:p>
          <a:endParaRPr lang="en-US"/>
        </a:p>
      </dgm:t>
    </dgm:pt>
    <dgm:pt modelId="{9080CFF9-B190-47E1-8617-C318CC4CA840}" type="sibTrans" cxnId="{DBDAB9BA-0E77-458A-BB48-BF1E891CC10A}">
      <dgm:prSet/>
      <dgm:spPr/>
      <dgm:t>
        <a:bodyPr/>
        <a:lstStyle/>
        <a:p>
          <a:endParaRPr lang="en-US"/>
        </a:p>
      </dgm:t>
    </dgm:pt>
    <dgm:pt modelId="{CC5E0201-20FE-403E-9D96-83CAFE1D95AB}">
      <dgm:prSet/>
      <dgm:spPr/>
      <dgm:t>
        <a:bodyPr/>
        <a:lstStyle/>
        <a:p>
          <a:r>
            <a:rPr lang="en-US"/>
            <a:t>Passive</a:t>
          </a:r>
        </a:p>
      </dgm:t>
    </dgm:pt>
    <dgm:pt modelId="{6E3B877D-1679-40DC-9AFF-F1327688D9CD}" type="parTrans" cxnId="{CADF9FA4-1B4D-4581-AC06-F47CD1296A2B}">
      <dgm:prSet/>
      <dgm:spPr/>
      <dgm:t>
        <a:bodyPr/>
        <a:lstStyle/>
        <a:p>
          <a:endParaRPr lang="en-US"/>
        </a:p>
      </dgm:t>
    </dgm:pt>
    <dgm:pt modelId="{1B1F745C-B728-403D-A3AE-B69E55086E63}" type="sibTrans" cxnId="{CADF9FA4-1B4D-4581-AC06-F47CD1296A2B}">
      <dgm:prSet/>
      <dgm:spPr/>
      <dgm:t>
        <a:bodyPr/>
        <a:lstStyle/>
        <a:p>
          <a:endParaRPr lang="en-US"/>
        </a:p>
      </dgm:t>
    </dgm:pt>
    <dgm:pt modelId="{6880AC3D-308F-40E6-B83D-D1D582CF2250}">
      <dgm:prSet/>
      <dgm:spPr/>
      <dgm:t>
        <a:bodyPr/>
        <a:lstStyle/>
        <a:p>
          <a:r>
            <a:rPr lang="en-US" dirty="0"/>
            <a:t>Nothing to type, no devices to carry around</a:t>
          </a:r>
        </a:p>
      </dgm:t>
    </dgm:pt>
    <dgm:pt modelId="{3145B18A-BA14-434E-9810-86F02B772239}" type="parTrans" cxnId="{CAB853C8-F62C-4A88-8C3E-5421BD5BD9C6}">
      <dgm:prSet/>
      <dgm:spPr/>
      <dgm:t>
        <a:bodyPr/>
        <a:lstStyle/>
        <a:p>
          <a:endParaRPr lang="en-US"/>
        </a:p>
      </dgm:t>
    </dgm:pt>
    <dgm:pt modelId="{242F845C-DB13-4E66-800F-37D4D6F88CE7}" type="sibTrans" cxnId="{CAB853C8-F62C-4A88-8C3E-5421BD5BD9C6}">
      <dgm:prSet/>
      <dgm:spPr/>
      <dgm:t>
        <a:bodyPr/>
        <a:lstStyle/>
        <a:p>
          <a:endParaRPr lang="en-US"/>
        </a:p>
      </dgm:t>
    </dgm:pt>
    <dgm:pt modelId="{324C1C8B-092B-4271-915C-13F3D5FD5770}">
      <dgm:prSet/>
      <dgm:spPr/>
      <dgm:t>
        <a:bodyPr/>
        <a:lstStyle/>
        <a:p>
          <a:r>
            <a:rPr lang="en-US"/>
            <a:t>Can’t share (usually)</a:t>
          </a:r>
        </a:p>
      </dgm:t>
    </dgm:pt>
    <dgm:pt modelId="{B4919E9D-7FF9-4812-B655-101315A30859}" type="parTrans" cxnId="{EF115C9A-0A0F-4B2E-AB61-ABAA8CA5A855}">
      <dgm:prSet/>
      <dgm:spPr/>
      <dgm:t>
        <a:bodyPr/>
        <a:lstStyle/>
        <a:p>
          <a:endParaRPr lang="en-US"/>
        </a:p>
      </dgm:t>
    </dgm:pt>
    <dgm:pt modelId="{4C4FAB85-22DE-4D77-8F11-F70A2BFE444D}" type="sibTrans" cxnId="{EF115C9A-0A0F-4B2E-AB61-ABAA8CA5A855}">
      <dgm:prSet/>
      <dgm:spPr/>
      <dgm:t>
        <a:bodyPr/>
        <a:lstStyle/>
        <a:p>
          <a:endParaRPr lang="en-US"/>
        </a:p>
      </dgm:t>
    </dgm:pt>
    <dgm:pt modelId="{B2367E91-2C94-47BE-BA1B-B6F8CDC8E85B}">
      <dgm:prSet/>
      <dgm:spPr/>
      <dgm:t>
        <a:bodyPr/>
        <a:lstStyle/>
        <a:p>
          <a:r>
            <a:rPr lang="en-US"/>
            <a:t>Can be fairly unique</a:t>
          </a:r>
        </a:p>
      </dgm:t>
    </dgm:pt>
    <dgm:pt modelId="{1DFC6FC9-D533-4AA0-9B1E-AC01E7244149}" type="parTrans" cxnId="{07B8587C-E48A-4272-A163-75AED6DB89AC}">
      <dgm:prSet/>
      <dgm:spPr/>
      <dgm:t>
        <a:bodyPr/>
        <a:lstStyle/>
        <a:p>
          <a:endParaRPr lang="en-US"/>
        </a:p>
      </dgm:t>
    </dgm:pt>
    <dgm:pt modelId="{EA449E23-9113-4160-9CA0-F6D3BDD86FD8}" type="sibTrans" cxnId="{07B8587C-E48A-4272-A163-75AED6DB89AC}">
      <dgm:prSet/>
      <dgm:spPr/>
      <dgm:t>
        <a:bodyPr/>
        <a:lstStyle/>
        <a:p>
          <a:endParaRPr lang="en-US"/>
        </a:p>
      </dgm:t>
    </dgm:pt>
    <dgm:pt modelId="{83C82AD6-6D14-4FD5-BE9C-EE72273029BF}">
      <dgm:prSet/>
      <dgm:spPr/>
      <dgm:t>
        <a:bodyPr/>
        <a:lstStyle/>
        <a:p>
          <a:r>
            <a:rPr lang="en-US"/>
            <a:t>… if measurements are sufficiently accurate</a:t>
          </a:r>
        </a:p>
      </dgm:t>
    </dgm:pt>
    <dgm:pt modelId="{16670D92-6F6F-46E1-95C0-811D3EEEC0BC}" type="parTrans" cxnId="{D521BE91-1E01-4F0F-B069-D61A1537B510}">
      <dgm:prSet/>
      <dgm:spPr/>
      <dgm:t>
        <a:bodyPr/>
        <a:lstStyle/>
        <a:p>
          <a:endParaRPr lang="en-US"/>
        </a:p>
      </dgm:t>
    </dgm:pt>
    <dgm:pt modelId="{C8306630-9E33-434E-AB35-6364F31AB2D8}" type="sibTrans" cxnId="{D521BE91-1E01-4F0F-B069-D61A1537B510}">
      <dgm:prSet/>
      <dgm:spPr/>
      <dgm:t>
        <a:bodyPr/>
        <a:lstStyle/>
        <a:p>
          <a:endParaRPr lang="en-US"/>
        </a:p>
      </dgm:t>
    </dgm:pt>
    <dgm:pt modelId="{C0648461-AA2A-D346-8CD6-5CDBF7C084E2}" type="pres">
      <dgm:prSet presAssocID="{9BB78E45-BE16-40AA-88F8-F3AB9AD488C8}" presName="linear" presStyleCnt="0">
        <dgm:presLayoutVars>
          <dgm:dir/>
          <dgm:animLvl val="lvl"/>
          <dgm:resizeHandles val="exact"/>
        </dgm:presLayoutVars>
      </dgm:prSet>
      <dgm:spPr/>
    </dgm:pt>
    <dgm:pt modelId="{61D9F8F0-63E6-0C4D-B43A-15FD8994128C}" type="pres">
      <dgm:prSet presAssocID="{E258F2BA-0835-4C0F-8B0F-E20B4CDC691B}" presName="parentLin" presStyleCnt="0"/>
      <dgm:spPr/>
    </dgm:pt>
    <dgm:pt modelId="{70A02DC9-2255-774E-A9C1-4E6409313B61}" type="pres">
      <dgm:prSet presAssocID="{E258F2BA-0835-4C0F-8B0F-E20B4CDC691B}" presName="parentLeftMargin" presStyleLbl="node1" presStyleIdx="0" presStyleCnt="4"/>
      <dgm:spPr/>
    </dgm:pt>
    <dgm:pt modelId="{C0BB29CD-CDEF-8448-8645-A02E0EEF5C09}" type="pres">
      <dgm:prSet presAssocID="{E258F2BA-0835-4C0F-8B0F-E20B4CDC691B}" presName="parentText" presStyleLbl="node1" presStyleIdx="0" presStyleCnt="4">
        <dgm:presLayoutVars>
          <dgm:chMax val="0"/>
          <dgm:bulletEnabled val="1"/>
        </dgm:presLayoutVars>
      </dgm:prSet>
      <dgm:spPr/>
    </dgm:pt>
    <dgm:pt modelId="{B8CBAC62-7B3B-B34F-9170-F5F88A198E7E}" type="pres">
      <dgm:prSet presAssocID="{E258F2BA-0835-4C0F-8B0F-E20B4CDC691B}" presName="negativeSpace" presStyleCnt="0"/>
      <dgm:spPr/>
    </dgm:pt>
    <dgm:pt modelId="{C3D845DD-DF25-B24E-B392-13E2D3761B77}" type="pres">
      <dgm:prSet presAssocID="{E258F2BA-0835-4C0F-8B0F-E20B4CDC691B}" presName="childText" presStyleLbl="conFgAcc1" presStyleIdx="0" presStyleCnt="4">
        <dgm:presLayoutVars>
          <dgm:bulletEnabled val="1"/>
        </dgm:presLayoutVars>
      </dgm:prSet>
      <dgm:spPr/>
    </dgm:pt>
    <dgm:pt modelId="{60A1420B-AAFD-5343-B046-ED715A2A20A2}" type="pres">
      <dgm:prSet presAssocID="{9080CFF9-B190-47E1-8617-C318CC4CA840}" presName="spaceBetweenRectangles" presStyleCnt="0"/>
      <dgm:spPr/>
    </dgm:pt>
    <dgm:pt modelId="{87444A66-15EF-9B45-A684-392A64030DFF}" type="pres">
      <dgm:prSet presAssocID="{CC5E0201-20FE-403E-9D96-83CAFE1D95AB}" presName="parentLin" presStyleCnt="0"/>
      <dgm:spPr/>
    </dgm:pt>
    <dgm:pt modelId="{FD474B0A-1C08-F646-8EEE-386682039BD4}" type="pres">
      <dgm:prSet presAssocID="{CC5E0201-20FE-403E-9D96-83CAFE1D95AB}" presName="parentLeftMargin" presStyleLbl="node1" presStyleIdx="0" presStyleCnt="4"/>
      <dgm:spPr/>
    </dgm:pt>
    <dgm:pt modelId="{69F16E69-72A1-1642-942A-29D2F843EBBF}" type="pres">
      <dgm:prSet presAssocID="{CC5E0201-20FE-403E-9D96-83CAFE1D95AB}" presName="parentText" presStyleLbl="node1" presStyleIdx="1" presStyleCnt="4">
        <dgm:presLayoutVars>
          <dgm:chMax val="0"/>
          <dgm:bulletEnabled val="1"/>
        </dgm:presLayoutVars>
      </dgm:prSet>
      <dgm:spPr/>
    </dgm:pt>
    <dgm:pt modelId="{DC61A86F-E085-144E-BD77-902F2D861CD3}" type="pres">
      <dgm:prSet presAssocID="{CC5E0201-20FE-403E-9D96-83CAFE1D95AB}" presName="negativeSpace" presStyleCnt="0"/>
      <dgm:spPr/>
    </dgm:pt>
    <dgm:pt modelId="{B4C7D4B2-E720-9348-815F-7A26B1B1815A}" type="pres">
      <dgm:prSet presAssocID="{CC5E0201-20FE-403E-9D96-83CAFE1D95AB}" presName="childText" presStyleLbl="conFgAcc1" presStyleIdx="1" presStyleCnt="4">
        <dgm:presLayoutVars>
          <dgm:bulletEnabled val="1"/>
        </dgm:presLayoutVars>
      </dgm:prSet>
      <dgm:spPr/>
    </dgm:pt>
    <dgm:pt modelId="{C2822C94-8193-904F-8A72-1354F2112CE1}" type="pres">
      <dgm:prSet presAssocID="{1B1F745C-B728-403D-A3AE-B69E55086E63}" presName="spaceBetweenRectangles" presStyleCnt="0"/>
      <dgm:spPr/>
    </dgm:pt>
    <dgm:pt modelId="{71775A23-43D7-9E43-9189-7F543AD72F41}" type="pres">
      <dgm:prSet presAssocID="{324C1C8B-092B-4271-915C-13F3D5FD5770}" presName="parentLin" presStyleCnt="0"/>
      <dgm:spPr/>
    </dgm:pt>
    <dgm:pt modelId="{BB6329AA-DDAB-2748-BCF1-53E2BCB1B3E8}" type="pres">
      <dgm:prSet presAssocID="{324C1C8B-092B-4271-915C-13F3D5FD5770}" presName="parentLeftMargin" presStyleLbl="node1" presStyleIdx="1" presStyleCnt="4"/>
      <dgm:spPr/>
    </dgm:pt>
    <dgm:pt modelId="{F03B6D8F-2960-8547-ACF6-B353B422B10A}" type="pres">
      <dgm:prSet presAssocID="{324C1C8B-092B-4271-915C-13F3D5FD5770}" presName="parentText" presStyleLbl="node1" presStyleIdx="2" presStyleCnt="4">
        <dgm:presLayoutVars>
          <dgm:chMax val="0"/>
          <dgm:bulletEnabled val="1"/>
        </dgm:presLayoutVars>
      </dgm:prSet>
      <dgm:spPr/>
    </dgm:pt>
    <dgm:pt modelId="{1C0E8414-C088-6A40-B7C8-B80A8D8A2340}" type="pres">
      <dgm:prSet presAssocID="{324C1C8B-092B-4271-915C-13F3D5FD5770}" presName="negativeSpace" presStyleCnt="0"/>
      <dgm:spPr/>
    </dgm:pt>
    <dgm:pt modelId="{B64CF172-E54D-1346-AB25-07C55ED11BE5}" type="pres">
      <dgm:prSet presAssocID="{324C1C8B-092B-4271-915C-13F3D5FD5770}" presName="childText" presStyleLbl="conFgAcc1" presStyleIdx="2" presStyleCnt="4">
        <dgm:presLayoutVars>
          <dgm:bulletEnabled val="1"/>
        </dgm:presLayoutVars>
      </dgm:prSet>
      <dgm:spPr/>
    </dgm:pt>
    <dgm:pt modelId="{34AA0502-AFC5-A14F-80C0-A86295BCA0B5}" type="pres">
      <dgm:prSet presAssocID="{4C4FAB85-22DE-4D77-8F11-F70A2BFE444D}" presName="spaceBetweenRectangles" presStyleCnt="0"/>
      <dgm:spPr/>
    </dgm:pt>
    <dgm:pt modelId="{E24150EA-6FCA-A74D-AEEE-71597E568B9C}" type="pres">
      <dgm:prSet presAssocID="{B2367E91-2C94-47BE-BA1B-B6F8CDC8E85B}" presName="parentLin" presStyleCnt="0"/>
      <dgm:spPr/>
    </dgm:pt>
    <dgm:pt modelId="{D1BC63F7-4781-5B45-AEE5-9B17D51C6038}" type="pres">
      <dgm:prSet presAssocID="{B2367E91-2C94-47BE-BA1B-B6F8CDC8E85B}" presName="parentLeftMargin" presStyleLbl="node1" presStyleIdx="2" presStyleCnt="4"/>
      <dgm:spPr/>
    </dgm:pt>
    <dgm:pt modelId="{3B77A28D-9211-3B44-BC3E-402E9E8635A9}" type="pres">
      <dgm:prSet presAssocID="{B2367E91-2C94-47BE-BA1B-B6F8CDC8E85B}" presName="parentText" presStyleLbl="node1" presStyleIdx="3" presStyleCnt="4">
        <dgm:presLayoutVars>
          <dgm:chMax val="0"/>
          <dgm:bulletEnabled val="1"/>
        </dgm:presLayoutVars>
      </dgm:prSet>
      <dgm:spPr/>
    </dgm:pt>
    <dgm:pt modelId="{45757738-2164-6049-921D-28305D1FDA97}" type="pres">
      <dgm:prSet presAssocID="{B2367E91-2C94-47BE-BA1B-B6F8CDC8E85B}" presName="negativeSpace" presStyleCnt="0"/>
      <dgm:spPr/>
    </dgm:pt>
    <dgm:pt modelId="{77E00F45-34DA-B148-86C6-D8BB654A783D}" type="pres">
      <dgm:prSet presAssocID="{B2367E91-2C94-47BE-BA1B-B6F8CDC8E85B}" presName="childText" presStyleLbl="conFgAcc1" presStyleIdx="3" presStyleCnt="4">
        <dgm:presLayoutVars>
          <dgm:bulletEnabled val="1"/>
        </dgm:presLayoutVars>
      </dgm:prSet>
      <dgm:spPr/>
    </dgm:pt>
  </dgm:ptLst>
  <dgm:cxnLst>
    <dgm:cxn modelId="{82864B09-C4E9-5844-AB8D-F2CBAE0118B2}" type="presOf" srcId="{324C1C8B-092B-4271-915C-13F3D5FD5770}" destId="{F03B6D8F-2960-8547-ACF6-B353B422B10A}" srcOrd="1" destOrd="0" presId="urn:microsoft.com/office/officeart/2005/8/layout/list1"/>
    <dgm:cxn modelId="{1AE7DC29-B7A8-5243-A9D8-2C05739BF21E}" type="presOf" srcId="{CC5E0201-20FE-403E-9D96-83CAFE1D95AB}" destId="{FD474B0A-1C08-F646-8EEE-386682039BD4}" srcOrd="0" destOrd="0" presId="urn:microsoft.com/office/officeart/2005/8/layout/list1"/>
    <dgm:cxn modelId="{121D665F-8525-6644-BDBE-7B907DFA1343}" type="presOf" srcId="{9BB78E45-BE16-40AA-88F8-F3AB9AD488C8}" destId="{C0648461-AA2A-D346-8CD6-5CDBF7C084E2}" srcOrd="0" destOrd="0" presId="urn:microsoft.com/office/officeart/2005/8/layout/list1"/>
    <dgm:cxn modelId="{A037BE61-3298-9242-A3E8-C03548F198C6}" type="presOf" srcId="{E258F2BA-0835-4C0F-8B0F-E20B4CDC691B}" destId="{70A02DC9-2255-774E-A9C1-4E6409313B61}" srcOrd="0" destOrd="0" presId="urn:microsoft.com/office/officeart/2005/8/layout/list1"/>
    <dgm:cxn modelId="{07B8587C-E48A-4272-A163-75AED6DB89AC}" srcId="{9BB78E45-BE16-40AA-88F8-F3AB9AD488C8}" destId="{B2367E91-2C94-47BE-BA1B-B6F8CDC8E85B}" srcOrd="3" destOrd="0" parTransId="{1DFC6FC9-D533-4AA0-9B1E-AC01E7244149}" sibTransId="{EA449E23-9113-4160-9CA0-F6D3BDD86FD8}"/>
    <dgm:cxn modelId="{6FB3398F-0450-C14D-A01B-D09CBE5E8C49}" type="presOf" srcId="{E258F2BA-0835-4C0F-8B0F-E20B4CDC691B}" destId="{C0BB29CD-CDEF-8448-8645-A02E0EEF5C09}" srcOrd="1" destOrd="0" presId="urn:microsoft.com/office/officeart/2005/8/layout/list1"/>
    <dgm:cxn modelId="{D521BE91-1E01-4F0F-B069-D61A1537B510}" srcId="{B2367E91-2C94-47BE-BA1B-B6F8CDC8E85B}" destId="{83C82AD6-6D14-4FD5-BE9C-EE72273029BF}" srcOrd="0" destOrd="0" parTransId="{16670D92-6F6F-46E1-95C0-811D3EEEC0BC}" sibTransId="{C8306630-9E33-434E-AB35-6364F31AB2D8}"/>
    <dgm:cxn modelId="{0EF9AA94-0175-0E49-87BD-CDA8F42330EC}" type="presOf" srcId="{B2367E91-2C94-47BE-BA1B-B6F8CDC8E85B}" destId="{D1BC63F7-4781-5B45-AEE5-9B17D51C6038}" srcOrd="0" destOrd="0" presId="urn:microsoft.com/office/officeart/2005/8/layout/list1"/>
    <dgm:cxn modelId="{EF115C9A-0A0F-4B2E-AB61-ABAA8CA5A855}" srcId="{9BB78E45-BE16-40AA-88F8-F3AB9AD488C8}" destId="{324C1C8B-092B-4271-915C-13F3D5FD5770}" srcOrd="2" destOrd="0" parTransId="{B4919E9D-7FF9-4812-B655-101315A30859}" sibTransId="{4C4FAB85-22DE-4D77-8F11-F70A2BFE444D}"/>
    <dgm:cxn modelId="{CADF9FA4-1B4D-4581-AC06-F47CD1296A2B}" srcId="{9BB78E45-BE16-40AA-88F8-F3AB9AD488C8}" destId="{CC5E0201-20FE-403E-9D96-83CAFE1D95AB}" srcOrd="1" destOrd="0" parTransId="{6E3B877D-1679-40DC-9AFF-F1327688D9CD}" sibTransId="{1B1F745C-B728-403D-A3AE-B69E55086E63}"/>
    <dgm:cxn modelId="{DBDAB9BA-0E77-458A-BB48-BF1E891CC10A}" srcId="{9BB78E45-BE16-40AA-88F8-F3AB9AD488C8}" destId="{E258F2BA-0835-4C0F-8B0F-E20B4CDC691B}" srcOrd="0" destOrd="0" parTransId="{A2128374-3CD5-42ED-9388-9E1BD5286445}" sibTransId="{9080CFF9-B190-47E1-8617-C318CC4CA840}"/>
    <dgm:cxn modelId="{CAB853C8-F62C-4A88-8C3E-5421BD5BD9C6}" srcId="{CC5E0201-20FE-403E-9D96-83CAFE1D95AB}" destId="{6880AC3D-308F-40E6-B83D-D1D582CF2250}" srcOrd="0" destOrd="0" parTransId="{3145B18A-BA14-434E-9810-86F02B772239}" sibTransId="{242F845C-DB13-4E66-800F-37D4D6F88CE7}"/>
    <dgm:cxn modelId="{A86620D3-5FDE-DA41-9644-1955CDE25BAF}" type="presOf" srcId="{324C1C8B-092B-4271-915C-13F3D5FD5770}" destId="{BB6329AA-DDAB-2748-BCF1-53E2BCB1B3E8}" srcOrd="0" destOrd="0" presId="urn:microsoft.com/office/officeart/2005/8/layout/list1"/>
    <dgm:cxn modelId="{E960A6E5-AD39-5F43-9D88-7BAEF2D4ECDB}" type="presOf" srcId="{83C82AD6-6D14-4FD5-BE9C-EE72273029BF}" destId="{77E00F45-34DA-B148-86C6-D8BB654A783D}" srcOrd="0" destOrd="0" presId="urn:microsoft.com/office/officeart/2005/8/layout/list1"/>
    <dgm:cxn modelId="{B7C853EA-A3D9-9149-BE24-B74C26C6CA51}" type="presOf" srcId="{6880AC3D-308F-40E6-B83D-D1D582CF2250}" destId="{B4C7D4B2-E720-9348-815F-7A26B1B1815A}" srcOrd="0" destOrd="0" presId="urn:microsoft.com/office/officeart/2005/8/layout/list1"/>
    <dgm:cxn modelId="{0A78C7EF-9A51-B148-BD67-B28275062E4A}" type="presOf" srcId="{B2367E91-2C94-47BE-BA1B-B6F8CDC8E85B}" destId="{3B77A28D-9211-3B44-BC3E-402E9E8635A9}" srcOrd="1" destOrd="0" presId="urn:microsoft.com/office/officeart/2005/8/layout/list1"/>
    <dgm:cxn modelId="{D80DDCF9-E8FB-414B-BA25-64A9F3B504CC}" type="presOf" srcId="{CC5E0201-20FE-403E-9D96-83CAFE1D95AB}" destId="{69F16E69-72A1-1642-942A-29D2F843EBBF}" srcOrd="1" destOrd="0" presId="urn:microsoft.com/office/officeart/2005/8/layout/list1"/>
    <dgm:cxn modelId="{3011172F-A848-5942-841A-1F677A17EA13}" type="presParOf" srcId="{C0648461-AA2A-D346-8CD6-5CDBF7C084E2}" destId="{61D9F8F0-63E6-0C4D-B43A-15FD8994128C}" srcOrd="0" destOrd="0" presId="urn:microsoft.com/office/officeart/2005/8/layout/list1"/>
    <dgm:cxn modelId="{8827172D-0305-8243-A582-DBA0E53A9B1A}" type="presParOf" srcId="{61D9F8F0-63E6-0C4D-B43A-15FD8994128C}" destId="{70A02DC9-2255-774E-A9C1-4E6409313B61}" srcOrd="0" destOrd="0" presId="urn:microsoft.com/office/officeart/2005/8/layout/list1"/>
    <dgm:cxn modelId="{E2A6CFFB-A072-8D43-B7D9-9F7E69238C08}" type="presParOf" srcId="{61D9F8F0-63E6-0C4D-B43A-15FD8994128C}" destId="{C0BB29CD-CDEF-8448-8645-A02E0EEF5C09}" srcOrd="1" destOrd="0" presId="urn:microsoft.com/office/officeart/2005/8/layout/list1"/>
    <dgm:cxn modelId="{F48F41FF-98C8-AE4A-B201-F5C5B151AEFD}" type="presParOf" srcId="{C0648461-AA2A-D346-8CD6-5CDBF7C084E2}" destId="{B8CBAC62-7B3B-B34F-9170-F5F88A198E7E}" srcOrd="1" destOrd="0" presId="urn:microsoft.com/office/officeart/2005/8/layout/list1"/>
    <dgm:cxn modelId="{5DDE6033-4350-E54D-8D0F-F4A985B04649}" type="presParOf" srcId="{C0648461-AA2A-D346-8CD6-5CDBF7C084E2}" destId="{C3D845DD-DF25-B24E-B392-13E2D3761B77}" srcOrd="2" destOrd="0" presId="urn:microsoft.com/office/officeart/2005/8/layout/list1"/>
    <dgm:cxn modelId="{F1DD9C5D-DCB1-F64D-B109-DF3430BE04D7}" type="presParOf" srcId="{C0648461-AA2A-D346-8CD6-5CDBF7C084E2}" destId="{60A1420B-AAFD-5343-B046-ED715A2A20A2}" srcOrd="3" destOrd="0" presId="urn:microsoft.com/office/officeart/2005/8/layout/list1"/>
    <dgm:cxn modelId="{C020122F-3D28-7B4C-9132-77DBB9BC2171}" type="presParOf" srcId="{C0648461-AA2A-D346-8CD6-5CDBF7C084E2}" destId="{87444A66-15EF-9B45-A684-392A64030DFF}" srcOrd="4" destOrd="0" presId="urn:microsoft.com/office/officeart/2005/8/layout/list1"/>
    <dgm:cxn modelId="{E2C97221-F52B-D64E-9941-378878444093}" type="presParOf" srcId="{87444A66-15EF-9B45-A684-392A64030DFF}" destId="{FD474B0A-1C08-F646-8EEE-386682039BD4}" srcOrd="0" destOrd="0" presId="urn:microsoft.com/office/officeart/2005/8/layout/list1"/>
    <dgm:cxn modelId="{4697D599-9A4B-F54F-B6F7-9E9515FD8708}" type="presParOf" srcId="{87444A66-15EF-9B45-A684-392A64030DFF}" destId="{69F16E69-72A1-1642-942A-29D2F843EBBF}" srcOrd="1" destOrd="0" presId="urn:microsoft.com/office/officeart/2005/8/layout/list1"/>
    <dgm:cxn modelId="{5C14D9E9-5D32-C14C-8B14-A8B32FE0C91F}" type="presParOf" srcId="{C0648461-AA2A-D346-8CD6-5CDBF7C084E2}" destId="{DC61A86F-E085-144E-BD77-902F2D861CD3}" srcOrd="5" destOrd="0" presId="urn:microsoft.com/office/officeart/2005/8/layout/list1"/>
    <dgm:cxn modelId="{987DCA33-9E52-4449-ADEA-913FA44D9FCD}" type="presParOf" srcId="{C0648461-AA2A-D346-8CD6-5CDBF7C084E2}" destId="{B4C7D4B2-E720-9348-815F-7A26B1B1815A}" srcOrd="6" destOrd="0" presId="urn:microsoft.com/office/officeart/2005/8/layout/list1"/>
    <dgm:cxn modelId="{BC1E786D-842A-AB40-B7F0-804F8D557BF1}" type="presParOf" srcId="{C0648461-AA2A-D346-8CD6-5CDBF7C084E2}" destId="{C2822C94-8193-904F-8A72-1354F2112CE1}" srcOrd="7" destOrd="0" presId="urn:microsoft.com/office/officeart/2005/8/layout/list1"/>
    <dgm:cxn modelId="{8EE54B48-A23C-5A42-A9C9-9D8C414960EA}" type="presParOf" srcId="{C0648461-AA2A-D346-8CD6-5CDBF7C084E2}" destId="{71775A23-43D7-9E43-9189-7F543AD72F41}" srcOrd="8" destOrd="0" presId="urn:microsoft.com/office/officeart/2005/8/layout/list1"/>
    <dgm:cxn modelId="{359FC992-C09B-364A-ADEA-4D8FE65EAE8F}" type="presParOf" srcId="{71775A23-43D7-9E43-9189-7F543AD72F41}" destId="{BB6329AA-DDAB-2748-BCF1-53E2BCB1B3E8}" srcOrd="0" destOrd="0" presId="urn:microsoft.com/office/officeart/2005/8/layout/list1"/>
    <dgm:cxn modelId="{585EEC1A-4480-5A47-89FB-C79EF91D10A5}" type="presParOf" srcId="{71775A23-43D7-9E43-9189-7F543AD72F41}" destId="{F03B6D8F-2960-8547-ACF6-B353B422B10A}" srcOrd="1" destOrd="0" presId="urn:microsoft.com/office/officeart/2005/8/layout/list1"/>
    <dgm:cxn modelId="{D0C34EE5-6E81-8F42-8C90-9F2074ACE3B2}" type="presParOf" srcId="{C0648461-AA2A-D346-8CD6-5CDBF7C084E2}" destId="{1C0E8414-C088-6A40-B7C8-B80A8D8A2340}" srcOrd="9" destOrd="0" presId="urn:microsoft.com/office/officeart/2005/8/layout/list1"/>
    <dgm:cxn modelId="{57386DC6-351B-2C49-9D05-1AB0AE238AB6}" type="presParOf" srcId="{C0648461-AA2A-D346-8CD6-5CDBF7C084E2}" destId="{B64CF172-E54D-1346-AB25-07C55ED11BE5}" srcOrd="10" destOrd="0" presId="urn:microsoft.com/office/officeart/2005/8/layout/list1"/>
    <dgm:cxn modelId="{E21C77AB-72A2-3842-9188-9DCC2F05F5C9}" type="presParOf" srcId="{C0648461-AA2A-D346-8CD6-5CDBF7C084E2}" destId="{34AA0502-AFC5-A14F-80C0-A86295BCA0B5}" srcOrd="11" destOrd="0" presId="urn:microsoft.com/office/officeart/2005/8/layout/list1"/>
    <dgm:cxn modelId="{9C37744F-2994-3041-A4C6-8CB71DAE7796}" type="presParOf" srcId="{C0648461-AA2A-D346-8CD6-5CDBF7C084E2}" destId="{E24150EA-6FCA-A74D-AEEE-71597E568B9C}" srcOrd="12" destOrd="0" presId="urn:microsoft.com/office/officeart/2005/8/layout/list1"/>
    <dgm:cxn modelId="{75D3096C-C168-F64B-BAD3-266EEB6725DC}" type="presParOf" srcId="{E24150EA-6FCA-A74D-AEEE-71597E568B9C}" destId="{D1BC63F7-4781-5B45-AEE5-9B17D51C6038}" srcOrd="0" destOrd="0" presId="urn:microsoft.com/office/officeart/2005/8/layout/list1"/>
    <dgm:cxn modelId="{51B400D4-6652-1A49-BA9A-3EAAD93F3786}" type="presParOf" srcId="{E24150EA-6FCA-A74D-AEEE-71597E568B9C}" destId="{3B77A28D-9211-3B44-BC3E-402E9E8635A9}" srcOrd="1" destOrd="0" presId="urn:microsoft.com/office/officeart/2005/8/layout/list1"/>
    <dgm:cxn modelId="{1E393226-19A8-8143-8113-B07A445D8732}" type="presParOf" srcId="{C0648461-AA2A-D346-8CD6-5CDBF7C084E2}" destId="{45757738-2164-6049-921D-28305D1FDA97}" srcOrd="13" destOrd="0" presId="urn:microsoft.com/office/officeart/2005/8/layout/list1"/>
    <dgm:cxn modelId="{CE46F1AA-A670-8140-A2CE-135814487CDE}" type="presParOf" srcId="{C0648461-AA2A-D346-8CD6-5CDBF7C084E2}" destId="{77E00F45-34DA-B148-86C6-D8BB654A783D}"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B0ABC7-1003-4144-A02E-870506A59CB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3557BF6-E961-47F3-987C-06BF14DAFD73}">
      <dgm:prSet custT="1"/>
      <dgm:spPr/>
      <dgm:t>
        <a:bodyPr/>
        <a:lstStyle/>
        <a:p>
          <a:r>
            <a:rPr lang="en-US" sz="1600" dirty="0"/>
            <a:t>Private, but not secret</a:t>
          </a:r>
        </a:p>
      </dgm:t>
    </dgm:pt>
    <dgm:pt modelId="{BE7AF1FF-F3A1-4C59-BE72-DE676DD32986}" type="parTrans" cxnId="{9DA67CC4-6130-486A-B84E-D63A5CD12F91}">
      <dgm:prSet/>
      <dgm:spPr/>
      <dgm:t>
        <a:bodyPr/>
        <a:lstStyle/>
        <a:p>
          <a:endParaRPr lang="en-US" sz="2000"/>
        </a:p>
      </dgm:t>
    </dgm:pt>
    <dgm:pt modelId="{4043C2EB-AA89-4D58-B2CE-0118463D539B}" type="sibTrans" cxnId="{9DA67CC4-6130-486A-B84E-D63A5CD12F91}">
      <dgm:prSet/>
      <dgm:spPr/>
      <dgm:t>
        <a:bodyPr/>
        <a:lstStyle/>
        <a:p>
          <a:endParaRPr lang="en-US" sz="2000"/>
        </a:p>
      </dgm:t>
    </dgm:pt>
    <dgm:pt modelId="{58BE0432-24B3-4053-BA64-4DDB4823F50D}">
      <dgm:prSet custT="1"/>
      <dgm:spPr/>
      <dgm:t>
        <a:bodyPr/>
        <a:lstStyle/>
        <a:p>
          <a:r>
            <a:rPr lang="en-US" sz="1200" dirty="0"/>
            <a:t>Biometric passports, fingerprints and DNA on objects…</a:t>
          </a:r>
        </a:p>
      </dgm:t>
    </dgm:pt>
    <dgm:pt modelId="{79D9F26E-994E-402B-8A28-260EA5E27924}" type="parTrans" cxnId="{B554666F-8AD8-47D8-8908-5F70F3E97126}">
      <dgm:prSet/>
      <dgm:spPr/>
      <dgm:t>
        <a:bodyPr/>
        <a:lstStyle/>
        <a:p>
          <a:endParaRPr lang="en-US" sz="2000"/>
        </a:p>
      </dgm:t>
    </dgm:pt>
    <dgm:pt modelId="{4563FDA8-01AC-4600-BBC8-FE46BDCEFCD0}" type="sibTrans" cxnId="{B554666F-8AD8-47D8-8908-5F70F3E97126}">
      <dgm:prSet/>
      <dgm:spPr/>
      <dgm:t>
        <a:bodyPr/>
        <a:lstStyle/>
        <a:p>
          <a:endParaRPr lang="en-US" sz="2000"/>
        </a:p>
      </dgm:t>
    </dgm:pt>
    <dgm:pt modelId="{D2EBA89E-54AE-499D-8923-1B2B59838C20}">
      <dgm:prSet custT="1"/>
      <dgm:spPr/>
      <dgm:t>
        <a:bodyPr/>
        <a:lstStyle/>
        <a:p>
          <a:r>
            <a:rPr lang="en-US" sz="1600" dirty="0"/>
            <a:t>Even random-looking biometrics may not be sufficiently unique for authentication</a:t>
          </a:r>
        </a:p>
      </dgm:t>
    </dgm:pt>
    <dgm:pt modelId="{550131DE-B535-4287-AC3D-0DA4CD3BB916}" type="parTrans" cxnId="{36000AF3-7216-42F5-B190-65336304BFC0}">
      <dgm:prSet/>
      <dgm:spPr/>
      <dgm:t>
        <a:bodyPr/>
        <a:lstStyle/>
        <a:p>
          <a:endParaRPr lang="en-US" sz="2000"/>
        </a:p>
      </dgm:t>
    </dgm:pt>
    <dgm:pt modelId="{B511E37F-18D3-46D4-8882-C95F6FE9FC6D}" type="sibTrans" cxnId="{36000AF3-7216-42F5-B190-65336304BFC0}">
      <dgm:prSet/>
      <dgm:spPr/>
      <dgm:t>
        <a:bodyPr/>
        <a:lstStyle/>
        <a:p>
          <a:endParaRPr lang="en-US" sz="2000"/>
        </a:p>
      </dgm:t>
    </dgm:pt>
    <dgm:pt modelId="{0883D1BC-8A66-4C40-9312-34EC5CE209B3}">
      <dgm:prSet custT="1"/>
      <dgm:spPr/>
      <dgm:t>
        <a:bodyPr/>
        <a:lstStyle/>
        <a:p>
          <a:r>
            <a:rPr lang="en-US" sz="1200" dirty="0"/>
            <a:t>Birthday paradox!</a:t>
          </a:r>
        </a:p>
      </dgm:t>
    </dgm:pt>
    <dgm:pt modelId="{E4089FC7-B308-4D41-9488-0ECA569ADC56}" type="parTrans" cxnId="{6A8A5CB0-DEBB-45A3-A84C-E2C695929CE0}">
      <dgm:prSet/>
      <dgm:spPr/>
      <dgm:t>
        <a:bodyPr/>
        <a:lstStyle/>
        <a:p>
          <a:endParaRPr lang="en-US" sz="2000"/>
        </a:p>
      </dgm:t>
    </dgm:pt>
    <dgm:pt modelId="{80E3EEB2-74FB-44A9-ADF6-7A62A5C7B8C5}" type="sibTrans" cxnId="{6A8A5CB0-DEBB-45A3-A84C-E2C695929CE0}">
      <dgm:prSet/>
      <dgm:spPr/>
      <dgm:t>
        <a:bodyPr/>
        <a:lstStyle/>
        <a:p>
          <a:endParaRPr lang="en-US" sz="2000"/>
        </a:p>
      </dgm:t>
    </dgm:pt>
    <dgm:pt modelId="{A2910714-E052-43C0-9D9D-575F2D60E995}">
      <dgm:prSet custT="1"/>
      <dgm:spPr/>
      <dgm:t>
        <a:bodyPr/>
        <a:lstStyle/>
        <a:p>
          <a:r>
            <a:rPr lang="en-US" sz="1600" dirty="0"/>
            <a:t>Potentially forgeable</a:t>
          </a:r>
        </a:p>
      </dgm:t>
    </dgm:pt>
    <dgm:pt modelId="{C8B94C80-E566-4049-B829-295F962CA0C0}" type="parTrans" cxnId="{96D3DB01-7378-4B56-894D-D936C276F1B0}">
      <dgm:prSet/>
      <dgm:spPr/>
      <dgm:t>
        <a:bodyPr/>
        <a:lstStyle/>
        <a:p>
          <a:endParaRPr lang="en-US" sz="2000"/>
        </a:p>
      </dgm:t>
    </dgm:pt>
    <dgm:pt modelId="{24264878-7E08-4F56-9653-1150DB42E27D}" type="sibTrans" cxnId="{96D3DB01-7378-4B56-894D-D936C276F1B0}">
      <dgm:prSet/>
      <dgm:spPr/>
      <dgm:t>
        <a:bodyPr/>
        <a:lstStyle/>
        <a:p>
          <a:endParaRPr lang="en-US" sz="2000"/>
        </a:p>
      </dgm:t>
    </dgm:pt>
    <dgm:pt modelId="{E94F538B-3C3A-4135-B0C9-933C9C46F3CA}">
      <dgm:prSet custT="1"/>
      <dgm:spPr/>
      <dgm:t>
        <a:bodyPr/>
        <a:lstStyle/>
        <a:p>
          <a:r>
            <a:rPr lang="en-US" sz="1600"/>
            <a:t>Revocation is difficult or impossible</a:t>
          </a:r>
        </a:p>
      </dgm:t>
    </dgm:pt>
    <dgm:pt modelId="{1C0DE5CF-1F6C-4901-B036-EA21DA0A070D}" type="parTrans" cxnId="{E1E21AD4-ADDC-42B3-B63F-A4EB2DBF53FA}">
      <dgm:prSet/>
      <dgm:spPr/>
      <dgm:t>
        <a:bodyPr/>
        <a:lstStyle/>
        <a:p>
          <a:endParaRPr lang="en-US" sz="2000"/>
        </a:p>
      </dgm:t>
    </dgm:pt>
    <dgm:pt modelId="{A39C7A00-2B34-47A6-A640-E54A06E59B48}" type="sibTrans" cxnId="{E1E21AD4-ADDC-42B3-B63F-A4EB2DBF53FA}">
      <dgm:prSet/>
      <dgm:spPr/>
      <dgm:t>
        <a:bodyPr/>
        <a:lstStyle/>
        <a:p>
          <a:endParaRPr lang="en-US" sz="2000"/>
        </a:p>
      </dgm:t>
    </dgm:pt>
    <dgm:pt modelId="{5202FD1B-973A-4F26-9CCB-628B2B7D8AC5}" type="pres">
      <dgm:prSet presAssocID="{DBB0ABC7-1003-4144-A02E-870506A59CBC}" presName="root" presStyleCnt="0">
        <dgm:presLayoutVars>
          <dgm:dir/>
          <dgm:resizeHandles val="exact"/>
        </dgm:presLayoutVars>
      </dgm:prSet>
      <dgm:spPr/>
    </dgm:pt>
    <dgm:pt modelId="{E2397D67-A2D6-40B7-BC83-6C34EBEEC1E6}" type="pres">
      <dgm:prSet presAssocID="{63557BF6-E961-47F3-987C-06BF14DAFD73}" presName="compNode" presStyleCnt="0"/>
      <dgm:spPr/>
    </dgm:pt>
    <dgm:pt modelId="{87AAD41E-9E46-4AE6-90F6-35818399CE43}" type="pres">
      <dgm:prSet presAssocID="{63557BF6-E961-47F3-987C-06BF14DAFD73}" presName="bgRect" presStyleLbl="bgShp" presStyleIdx="0" presStyleCnt="4"/>
      <dgm:spPr/>
    </dgm:pt>
    <dgm:pt modelId="{B1051123-76A2-4D13-ACFD-85F3DFBED7B1}" type="pres">
      <dgm:prSet presAssocID="{63557BF6-E961-47F3-987C-06BF14DAFD7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nger Print"/>
        </a:ext>
      </dgm:extLst>
    </dgm:pt>
    <dgm:pt modelId="{D2214ABC-EE3E-4415-A288-C3D0B26A6DDE}" type="pres">
      <dgm:prSet presAssocID="{63557BF6-E961-47F3-987C-06BF14DAFD73}" presName="spaceRect" presStyleCnt="0"/>
      <dgm:spPr/>
    </dgm:pt>
    <dgm:pt modelId="{0B5981A6-DE00-4D1D-A1D1-603AF74B1546}" type="pres">
      <dgm:prSet presAssocID="{63557BF6-E961-47F3-987C-06BF14DAFD73}" presName="parTx" presStyleLbl="revTx" presStyleIdx="0" presStyleCnt="6">
        <dgm:presLayoutVars>
          <dgm:chMax val="0"/>
          <dgm:chPref val="0"/>
        </dgm:presLayoutVars>
      </dgm:prSet>
      <dgm:spPr/>
    </dgm:pt>
    <dgm:pt modelId="{784AD419-A864-4585-A4A6-8B0740C72BBE}" type="pres">
      <dgm:prSet presAssocID="{63557BF6-E961-47F3-987C-06BF14DAFD73}" presName="desTx" presStyleLbl="revTx" presStyleIdx="1" presStyleCnt="6" custScaleX="100000">
        <dgm:presLayoutVars/>
      </dgm:prSet>
      <dgm:spPr/>
    </dgm:pt>
    <dgm:pt modelId="{2A730CAA-C405-4B25-833B-23418C2DFE2F}" type="pres">
      <dgm:prSet presAssocID="{4043C2EB-AA89-4D58-B2CE-0118463D539B}" presName="sibTrans" presStyleCnt="0"/>
      <dgm:spPr/>
    </dgm:pt>
    <dgm:pt modelId="{D554F060-3F6E-465F-B761-9AF1F3535D47}" type="pres">
      <dgm:prSet presAssocID="{D2EBA89E-54AE-499D-8923-1B2B59838C20}" presName="compNode" presStyleCnt="0"/>
      <dgm:spPr/>
    </dgm:pt>
    <dgm:pt modelId="{E77BAD3E-1E98-4907-B47C-B3F59A701414}" type="pres">
      <dgm:prSet presAssocID="{D2EBA89E-54AE-499D-8923-1B2B59838C20}" presName="bgRect" presStyleLbl="bgShp" presStyleIdx="1" presStyleCnt="4"/>
      <dgm:spPr/>
    </dgm:pt>
    <dgm:pt modelId="{FBA784E8-CE92-4707-A9C1-A9D960D95295}" type="pres">
      <dgm:prSet presAssocID="{D2EBA89E-54AE-499D-8923-1B2B59838C2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8AB95494-3534-4AEA-9DF5-57B2D5138C66}" type="pres">
      <dgm:prSet presAssocID="{D2EBA89E-54AE-499D-8923-1B2B59838C20}" presName="spaceRect" presStyleCnt="0"/>
      <dgm:spPr/>
    </dgm:pt>
    <dgm:pt modelId="{A02A7405-4742-4C6A-ABA7-C196EBB7A191}" type="pres">
      <dgm:prSet presAssocID="{D2EBA89E-54AE-499D-8923-1B2B59838C20}" presName="parTx" presStyleLbl="revTx" presStyleIdx="2" presStyleCnt="6" custScaleX="109343" custLinFactNeighborX="5060">
        <dgm:presLayoutVars>
          <dgm:chMax val="0"/>
          <dgm:chPref val="0"/>
        </dgm:presLayoutVars>
      </dgm:prSet>
      <dgm:spPr/>
    </dgm:pt>
    <dgm:pt modelId="{450DC9A2-8D44-46D0-A2F1-331A6C40BCB5}" type="pres">
      <dgm:prSet presAssocID="{D2EBA89E-54AE-499D-8923-1B2B59838C20}" presName="desTx" presStyleLbl="revTx" presStyleIdx="3" presStyleCnt="6" custScaleX="100000" custLinFactNeighborX="2207" custLinFactNeighborY="-5776">
        <dgm:presLayoutVars/>
      </dgm:prSet>
      <dgm:spPr/>
    </dgm:pt>
    <dgm:pt modelId="{268A9001-64A0-4D31-866D-D1BFF2C99058}" type="pres">
      <dgm:prSet presAssocID="{B511E37F-18D3-46D4-8882-C95F6FE9FC6D}" presName="sibTrans" presStyleCnt="0"/>
      <dgm:spPr/>
    </dgm:pt>
    <dgm:pt modelId="{3800ED79-69DE-4457-8002-D34BC73A3A21}" type="pres">
      <dgm:prSet presAssocID="{A2910714-E052-43C0-9D9D-575F2D60E995}" presName="compNode" presStyleCnt="0"/>
      <dgm:spPr/>
    </dgm:pt>
    <dgm:pt modelId="{1B7BDE1D-BFA8-4F18-B54B-CB2DF7F16EDC}" type="pres">
      <dgm:prSet presAssocID="{A2910714-E052-43C0-9D9D-575F2D60E995}" presName="bgRect" presStyleLbl="bgShp" presStyleIdx="2" presStyleCnt="4"/>
      <dgm:spPr/>
    </dgm:pt>
    <dgm:pt modelId="{CC9D1B55-94C4-437B-B520-C841401E916A}" type="pres">
      <dgm:prSet presAssocID="{A2910714-E052-43C0-9D9D-575F2D60E99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B9A85246-AAE0-438B-8906-77C170F99C17}" type="pres">
      <dgm:prSet presAssocID="{A2910714-E052-43C0-9D9D-575F2D60E995}" presName="spaceRect" presStyleCnt="0"/>
      <dgm:spPr/>
    </dgm:pt>
    <dgm:pt modelId="{2758BC2A-D4C1-4E83-B6BD-AC44AAC7B1CF}" type="pres">
      <dgm:prSet presAssocID="{A2910714-E052-43C0-9D9D-575F2D60E995}" presName="parTx" presStyleLbl="revTx" presStyleIdx="4" presStyleCnt="6">
        <dgm:presLayoutVars>
          <dgm:chMax val="0"/>
          <dgm:chPref val="0"/>
        </dgm:presLayoutVars>
      </dgm:prSet>
      <dgm:spPr/>
    </dgm:pt>
    <dgm:pt modelId="{D242CE4C-A37C-4B1D-969B-3DF237B1E0A9}" type="pres">
      <dgm:prSet presAssocID="{24264878-7E08-4F56-9653-1150DB42E27D}" presName="sibTrans" presStyleCnt="0"/>
      <dgm:spPr/>
    </dgm:pt>
    <dgm:pt modelId="{45E04314-2FCF-4773-AC3E-CCB9C3D1CBA1}" type="pres">
      <dgm:prSet presAssocID="{E94F538B-3C3A-4135-B0C9-933C9C46F3CA}" presName="compNode" presStyleCnt="0"/>
      <dgm:spPr/>
    </dgm:pt>
    <dgm:pt modelId="{19E09B36-33A1-4B94-ADB0-4022D0C76FCB}" type="pres">
      <dgm:prSet presAssocID="{E94F538B-3C3A-4135-B0C9-933C9C46F3CA}" presName="bgRect" presStyleLbl="bgShp" presStyleIdx="3" presStyleCnt="4"/>
      <dgm:spPr/>
    </dgm:pt>
    <dgm:pt modelId="{A1E0FBC0-8D4F-435B-8315-E8219E4C1E5F}" type="pres">
      <dgm:prSet presAssocID="{E94F538B-3C3A-4135-B0C9-933C9C46F3C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o sign"/>
        </a:ext>
      </dgm:extLst>
    </dgm:pt>
    <dgm:pt modelId="{4C50B266-A9AF-409E-99DE-A278E27AB52A}" type="pres">
      <dgm:prSet presAssocID="{E94F538B-3C3A-4135-B0C9-933C9C46F3CA}" presName="spaceRect" presStyleCnt="0"/>
      <dgm:spPr/>
    </dgm:pt>
    <dgm:pt modelId="{4B12EC8A-C6A6-4460-852E-E6191F130153}" type="pres">
      <dgm:prSet presAssocID="{E94F538B-3C3A-4135-B0C9-933C9C46F3CA}" presName="parTx" presStyleLbl="revTx" presStyleIdx="5" presStyleCnt="6">
        <dgm:presLayoutVars>
          <dgm:chMax val="0"/>
          <dgm:chPref val="0"/>
        </dgm:presLayoutVars>
      </dgm:prSet>
      <dgm:spPr/>
    </dgm:pt>
  </dgm:ptLst>
  <dgm:cxnLst>
    <dgm:cxn modelId="{96D3DB01-7378-4B56-894D-D936C276F1B0}" srcId="{DBB0ABC7-1003-4144-A02E-870506A59CBC}" destId="{A2910714-E052-43C0-9D9D-575F2D60E995}" srcOrd="2" destOrd="0" parTransId="{C8B94C80-E566-4049-B829-295F962CA0C0}" sibTransId="{24264878-7E08-4F56-9653-1150DB42E27D}"/>
    <dgm:cxn modelId="{D050054B-48E1-4350-AD49-9DB55EC34C6F}" type="presOf" srcId="{DBB0ABC7-1003-4144-A02E-870506A59CBC}" destId="{5202FD1B-973A-4F26-9CCB-628B2B7D8AC5}" srcOrd="0" destOrd="0" presId="urn:microsoft.com/office/officeart/2018/2/layout/IconVerticalSolidList"/>
    <dgm:cxn modelId="{1CDC2A6E-ADAD-4F98-A491-4BC6480EE3BF}" type="presOf" srcId="{63557BF6-E961-47F3-987C-06BF14DAFD73}" destId="{0B5981A6-DE00-4D1D-A1D1-603AF74B1546}" srcOrd="0" destOrd="0" presId="urn:microsoft.com/office/officeart/2018/2/layout/IconVerticalSolidList"/>
    <dgm:cxn modelId="{B554666F-8AD8-47D8-8908-5F70F3E97126}" srcId="{63557BF6-E961-47F3-987C-06BF14DAFD73}" destId="{58BE0432-24B3-4053-BA64-4DDB4823F50D}" srcOrd="0" destOrd="0" parTransId="{79D9F26E-994E-402B-8A28-260EA5E27924}" sibTransId="{4563FDA8-01AC-4600-BBC8-FE46BDCEFCD0}"/>
    <dgm:cxn modelId="{79BD9778-3A9A-40AD-983A-F64D2316D366}" type="presOf" srcId="{A2910714-E052-43C0-9D9D-575F2D60E995}" destId="{2758BC2A-D4C1-4E83-B6BD-AC44AAC7B1CF}" srcOrd="0" destOrd="0" presId="urn:microsoft.com/office/officeart/2018/2/layout/IconVerticalSolidList"/>
    <dgm:cxn modelId="{53070B95-9057-467B-A6FC-379E40C752C9}" type="presOf" srcId="{0883D1BC-8A66-4C40-9312-34EC5CE209B3}" destId="{450DC9A2-8D44-46D0-A2F1-331A6C40BCB5}" srcOrd="0" destOrd="0" presId="urn:microsoft.com/office/officeart/2018/2/layout/IconVerticalSolidList"/>
    <dgm:cxn modelId="{6A8A5CB0-DEBB-45A3-A84C-E2C695929CE0}" srcId="{D2EBA89E-54AE-499D-8923-1B2B59838C20}" destId="{0883D1BC-8A66-4C40-9312-34EC5CE209B3}" srcOrd="0" destOrd="0" parTransId="{E4089FC7-B308-4D41-9488-0ECA569ADC56}" sibTransId="{80E3EEB2-74FB-44A9-ADF6-7A62A5C7B8C5}"/>
    <dgm:cxn modelId="{9DA67CC4-6130-486A-B84E-D63A5CD12F91}" srcId="{DBB0ABC7-1003-4144-A02E-870506A59CBC}" destId="{63557BF6-E961-47F3-987C-06BF14DAFD73}" srcOrd="0" destOrd="0" parTransId="{BE7AF1FF-F3A1-4C59-BE72-DE676DD32986}" sibTransId="{4043C2EB-AA89-4D58-B2CE-0118463D539B}"/>
    <dgm:cxn modelId="{2C5575C6-C517-456B-91D9-8A6CB593355F}" type="presOf" srcId="{E94F538B-3C3A-4135-B0C9-933C9C46F3CA}" destId="{4B12EC8A-C6A6-4460-852E-E6191F130153}" srcOrd="0" destOrd="0" presId="urn:microsoft.com/office/officeart/2018/2/layout/IconVerticalSolidList"/>
    <dgm:cxn modelId="{C9FDBDC8-9B4B-40AA-BD03-80E1BBCF2E7B}" type="presOf" srcId="{D2EBA89E-54AE-499D-8923-1B2B59838C20}" destId="{A02A7405-4742-4C6A-ABA7-C196EBB7A191}" srcOrd="0" destOrd="0" presId="urn:microsoft.com/office/officeart/2018/2/layout/IconVerticalSolidList"/>
    <dgm:cxn modelId="{E1E21AD4-ADDC-42B3-B63F-A4EB2DBF53FA}" srcId="{DBB0ABC7-1003-4144-A02E-870506A59CBC}" destId="{E94F538B-3C3A-4135-B0C9-933C9C46F3CA}" srcOrd="3" destOrd="0" parTransId="{1C0DE5CF-1F6C-4901-B036-EA21DA0A070D}" sibTransId="{A39C7A00-2B34-47A6-A640-E54A06E59B48}"/>
    <dgm:cxn modelId="{36000AF3-7216-42F5-B190-65336304BFC0}" srcId="{DBB0ABC7-1003-4144-A02E-870506A59CBC}" destId="{D2EBA89E-54AE-499D-8923-1B2B59838C20}" srcOrd="1" destOrd="0" parTransId="{550131DE-B535-4287-AC3D-0DA4CD3BB916}" sibTransId="{B511E37F-18D3-46D4-8882-C95F6FE9FC6D}"/>
    <dgm:cxn modelId="{0D9D23FE-3B83-4B3C-9684-D9B73F1170BE}" type="presOf" srcId="{58BE0432-24B3-4053-BA64-4DDB4823F50D}" destId="{784AD419-A864-4585-A4A6-8B0740C72BBE}" srcOrd="0" destOrd="0" presId="urn:microsoft.com/office/officeart/2018/2/layout/IconVerticalSolidList"/>
    <dgm:cxn modelId="{FEB493D7-25F8-49AD-8394-21AFA801A4E3}" type="presParOf" srcId="{5202FD1B-973A-4F26-9CCB-628B2B7D8AC5}" destId="{E2397D67-A2D6-40B7-BC83-6C34EBEEC1E6}" srcOrd="0" destOrd="0" presId="urn:microsoft.com/office/officeart/2018/2/layout/IconVerticalSolidList"/>
    <dgm:cxn modelId="{EB499C45-9548-4359-8CA5-EC607A64A559}" type="presParOf" srcId="{E2397D67-A2D6-40B7-BC83-6C34EBEEC1E6}" destId="{87AAD41E-9E46-4AE6-90F6-35818399CE43}" srcOrd="0" destOrd="0" presId="urn:microsoft.com/office/officeart/2018/2/layout/IconVerticalSolidList"/>
    <dgm:cxn modelId="{A00C5327-637F-493D-A72A-A50D49B4809B}" type="presParOf" srcId="{E2397D67-A2D6-40B7-BC83-6C34EBEEC1E6}" destId="{B1051123-76A2-4D13-ACFD-85F3DFBED7B1}" srcOrd="1" destOrd="0" presId="urn:microsoft.com/office/officeart/2018/2/layout/IconVerticalSolidList"/>
    <dgm:cxn modelId="{7EEF9BA8-EE64-46F3-B03D-A317A49A827D}" type="presParOf" srcId="{E2397D67-A2D6-40B7-BC83-6C34EBEEC1E6}" destId="{D2214ABC-EE3E-4415-A288-C3D0B26A6DDE}" srcOrd="2" destOrd="0" presId="urn:microsoft.com/office/officeart/2018/2/layout/IconVerticalSolidList"/>
    <dgm:cxn modelId="{90C7B2D1-A5A0-434C-82C5-D325A5B3A3E2}" type="presParOf" srcId="{E2397D67-A2D6-40B7-BC83-6C34EBEEC1E6}" destId="{0B5981A6-DE00-4D1D-A1D1-603AF74B1546}" srcOrd="3" destOrd="0" presId="urn:microsoft.com/office/officeart/2018/2/layout/IconVerticalSolidList"/>
    <dgm:cxn modelId="{50481DEC-F314-4F36-A7BA-2C1E149F60A7}" type="presParOf" srcId="{E2397D67-A2D6-40B7-BC83-6C34EBEEC1E6}" destId="{784AD419-A864-4585-A4A6-8B0740C72BBE}" srcOrd="4" destOrd="0" presId="urn:microsoft.com/office/officeart/2018/2/layout/IconVerticalSolidList"/>
    <dgm:cxn modelId="{B22A3FEF-6335-43C3-88A3-F2E404535F69}" type="presParOf" srcId="{5202FD1B-973A-4F26-9CCB-628B2B7D8AC5}" destId="{2A730CAA-C405-4B25-833B-23418C2DFE2F}" srcOrd="1" destOrd="0" presId="urn:microsoft.com/office/officeart/2018/2/layout/IconVerticalSolidList"/>
    <dgm:cxn modelId="{346D63AD-D926-42C0-8970-530FC846B871}" type="presParOf" srcId="{5202FD1B-973A-4F26-9CCB-628B2B7D8AC5}" destId="{D554F060-3F6E-465F-B761-9AF1F3535D47}" srcOrd="2" destOrd="0" presId="urn:microsoft.com/office/officeart/2018/2/layout/IconVerticalSolidList"/>
    <dgm:cxn modelId="{2E0FD9DD-3307-48E7-824A-2F69344DF95F}" type="presParOf" srcId="{D554F060-3F6E-465F-B761-9AF1F3535D47}" destId="{E77BAD3E-1E98-4907-B47C-B3F59A701414}" srcOrd="0" destOrd="0" presId="urn:microsoft.com/office/officeart/2018/2/layout/IconVerticalSolidList"/>
    <dgm:cxn modelId="{5EED64FE-95A8-4B3C-90B4-B78ED7E87E0C}" type="presParOf" srcId="{D554F060-3F6E-465F-B761-9AF1F3535D47}" destId="{FBA784E8-CE92-4707-A9C1-A9D960D95295}" srcOrd="1" destOrd="0" presId="urn:microsoft.com/office/officeart/2018/2/layout/IconVerticalSolidList"/>
    <dgm:cxn modelId="{F2519445-E99E-429F-8BE0-6B02F2CC6E9B}" type="presParOf" srcId="{D554F060-3F6E-465F-B761-9AF1F3535D47}" destId="{8AB95494-3534-4AEA-9DF5-57B2D5138C66}" srcOrd="2" destOrd="0" presId="urn:microsoft.com/office/officeart/2018/2/layout/IconVerticalSolidList"/>
    <dgm:cxn modelId="{4E7DEFE9-F4FB-43A9-8B6E-CA355BBC4396}" type="presParOf" srcId="{D554F060-3F6E-465F-B761-9AF1F3535D47}" destId="{A02A7405-4742-4C6A-ABA7-C196EBB7A191}" srcOrd="3" destOrd="0" presId="urn:microsoft.com/office/officeart/2018/2/layout/IconVerticalSolidList"/>
    <dgm:cxn modelId="{A13895A2-785F-4DDD-90F9-68B6A9DEF7FF}" type="presParOf" srcId="{D554F060-3F6E-465F-B761-9AF1F3535D47}" destId="{450DC9A2-8D44-46D0-A2F1-331A6C40BCB5}" srcOrd="4" destOrd="0" presId="urn:microsoft.com/office/officeart/2018/2/layout/IconVerticalSolidList"/>
    <dgm:cxn modelId="{6C8BE7ED-9910-47C7-BB90-B181C38C0825}" type="presParOf" srcId="{5202FD1B-973A-4F26-9CCB-628B2B7D8AC5}" destId="{268A9001-64A0-4D31-866D-D1BFF2C99058}" srcOrd="3" destOrd="0" presId="urn:microsoft.com/office/officeart/2018/2/layout/IconVerticalSolidList"/>
    <dgm:cxn modelId="{0A4AE668-89D6-4204-B626-33C0BEB525EA}" type="presParOf" srcId="{5202FD1B-973A-4F26-9CCB-628B2B7D8AC5}" destId="{3800ED79-69DE-4457-8002-D34BC73A3A21}" srcOrd="4" destOrd="0" presId="urn:microsoft.com/office/officeart/2018/2/layout/IconVerticalSolidList"/>
    <dgm:cxn modelId="{258ED671-1607-4C68-B53B-02B7DEAEC15F}" type="presParOf" srcId="{3800ED79-69DE-4457-8002-D34BC73A3A21}" destId="{1B7BDE1D-BFA8-4F18-B54B-CB2DF7F16EDC}" srcOrd="0" destOrd="0" presId="urn:microsoft.com/office/officeart/2018/2/layout/IconVerticalSolidList"/>
    <dgm:cxn modelId="{8FDF18A4-7CE2-44AC-A7A0-B6A6D18322A5}" type="presParOf" srcId="{3800ED79-69DE-4457-8002-D34BC73A3A21}" destId="{CC9D1B55-94C4-437B-B520-C841401E916A}" srcOrd="1" destOrd="0" presId="urn:microsoft.com/office/officeart/2018/2/layout/IconVerticalSolidList"/>
    <dgm:cxn modelId="{22DF68DF-8EAE-4382-879A-05971A9127BE}" type="presParOf" srcId="{3800ED79-69DE-4457-8002-D34BC73A3A21}" destId="{B9A85246-AAE0-438B-8906-77C170F99C17}" srcOrd="2" destOrd="0" presId="urn:microsoft.com/office/officeart/2018/2/layout/IconVerticalSolidList"/>
    <dgm:cxn modelId="{2B4D67FC-4130-4FC0-9057-4BDC3ABA36C7}" type="presParOf" srcId="{3800ED79-69DE-4457-8002-D34BC73A3A21}" destId="{2758BC2A-D4C1-4E83-B6BD-AC44AAC7B1CF}" srcOrd="3" destOrd="0" presId="urn:microsoft.com/office/officeart/2018/2/layout/IconVerticalSolidList"/>
    <dgm:cxn modelId="{411CFCC7-467F-4E75-84BD-2ADCD434A11B}" type="presParOf" srcId="{5202FD1B-973A-4F26-9CCB-628B2B7D8AC5}" destId="{D242CE4C-A37C-4B1D-969B-3DF237B1E0A9}" srcOrd="5" destOrd="0" presId="urn:microsoft.com/office/officeart/2018/2/layout/IconVerticalSolidList"/>
    <dgm:cxn modelId="{77AE559E-8AE6-442E-B241-A47476317F9C}" type="presParOf" srcId="{5202FD1B-973A-4F26-9CCB-628B2B7D8AC5}" destId="{45E04314-2FCF-4773-AC3E-CCB9C3D1CBA1}" srcOrd="6" destOrd="0" presId="urn:microsoft.com/office/officeart/2018/2/layout/IconVerticalSolidList"/>
    <dgm:cxn modelId="{CEAE7A6F-9F4A-43AC-8BA8-64EF7BFE392B}" type="presParOf" srcId="{45E04314-2FCF-4773-AC3E-CCB9C3D1CBA1}" destId="{19E09B36-33A1-4B94-ADB0-4022D0C76FCB}" srcOrd="0" destOrd="0" presId="urn:microsoft.com/office/officeart/2018/2/layout/IconVerticalSolidList"/>
    <dgm:cxn modelId="{AEB56F68-66B7-4E8F-A014-F644CEB85C76}" type="presParOf" srcId="{45E04314-2FCF-4773-AC3E-CCB9C3D1CBA1}" destId="{A1E0FBC0-8D4F-435B-8315-E8219E4C1E5F}" srcOrd="1" destOrd="0" presId="urn:microsoft.com/office/officeart/2018/2/layout/IconVerticalSolidList"/>
    <dgm:cxn modelId="{B861EBF5-391D-4A4C-9B3E-B6BB2C5CEE74}" type="presParOf" srcId="{45E04314-2FCF-4773-AC3E-CCB9C3D1CBA1}" destId="{4C50B266-A9AF-409E-99DE-A278E27AB52A}" srcOrd="2" destOrd="0" presId="urn:microsoft.com/office/officeart/2018/2/layout/IconVerticalSolidList"/>
    <dgm:cxn modelId="{E1C90D2F-9E1F-4609-BEF7-A33AA17B9054}" type="presParOf" srcId="{45E04314-2FCF-4773-AC3E-CCB9C3D1CBA1}" destId="{4B12EC8A-C6A6-4460-852E-E6191F13015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D845DD-DF25-B24E-B392-13E2D3761B77}">
      <dsp:nvSpPr>
        <dsp:cNvPr id="0" name=""/>
        <dsp:cNvSpPr/>
      </dsp:nvSpPr>
      <dsp:spPr>
        <a:xfrm>
          <a:off x="0" y="614804"/>
          <a:ext cx="6479180" cy="554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BB29CD-CDEF-8448-8645-A02E0EEF5C09}">
      <dsp:nvSpPr>
        <dsp:cNvPr id="0" name=""/>
        <dsp:cNvSpPr/>
      </dsp:nvSpPr>
      <dsp:spPr>
        <a:xfrm>
          <a:off x="323959" y="290084"/>
          <a:ext cx="4535426" cy="6494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28" tIns="0" rIns="171428" bIns="0" numCol="1" spcCol="1270" anchor="ctr" anchorCtr="0">
          <a:noAutofit/>
        </a:bodyPr>
        <a:lstStyle/>
        <a:p>
          <a:pPr marL="0" lvl="0" indent="0" algn="l" defTabSz="977900">
            <a:lnSpc>
              <a:spcPct val="90000"/>
            </a:lnSpc>
            <a:spcBef>
              <a:spcPct val="0"/>
            </a:spcBef>
            <a:spcAft>
              <a:spcPct val="35000"/>
            </a:spcAft>
            <a:buNone/>
          </a:pPr>
          <a:r>
            <a:rPr lang="en-US" sz="2200" kern="1200"/>
            <a:t>Nothing to remember</a:t>
          </a:r>
        </a:p>
      </dsp:txBody>
      <dsp:txXfrm>
        <a:off x="355662" y="321787"/>
        <a:ext cx="4472020" cy="586034"/>
      </dsp:txXfrm>
    </dsp:sp>
    <dsp:sp modelId="{B4C7D4B2-E720-9348-815F-7A26B1B1815A}">
      <dsp:nvSpPr>
        <dsp:cNvPr id="0" name=""/>
        <dsp:cNvSpPr/>
      </dsp:nvSpPr>
      <dsp:spPr>
        <a:xfrm>
          <a:off x="0" y="1612724"/>
          <a:ext cx="6479180" cy="952875"/>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2856" tIns="458216" rIns="502856"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Nothing to type, no devices to carry around</a:t>
          </a:r>
        </a:p>
      </dsp:txBody>
      <dsp:txXfrm>
        <a:off x="0" y="1612724"/>
        <a:ext cx="6479180" cy="952875"/>
      </dsp:txXfrm>
    </dsp:sp>
    <dsp:sp modelId="{69F16E69-72A1-1642-942A-29D2F843EBBF}">
      <dsp:nvSpPr>
        <dsp:cNvPr id="0" name=""/>
        <dsp:cNvSpPr/>
      </dsp:nvSpPr>
      <dsp:spPr>
        <a:xfrm>
          <a:off x="323959" y="1288004"/>
          <a:ext cx="4535426" cy="6494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28" tIns="0" rIns="171428" bIns="0" numCol="1" spcCol="1270" anchor="ctr" anchorCtr="0">
          <a:noAutofit/>
        </a:bodyPr>
        <a:lstStyle/>
        <a:p>
          <a:pPr marL="0" lvl="0" indent="0" algn="l" defTabSz="977900">
            <a:lnSpc>
              <a:spcPct val="90000"/>
            </a:lnSpc>
            <a:spcBef>
              <a:spcPct val="0"/>
            </a:spcBef>
            <a:spcAft>
              <a:spcPct val="35000"/>
            </a:spcAft>
            <a:buNone/>
          </a:pPr>
          <a:r>
            <a:rPr lang="en-US" sz="2200" kern="1200"/>
            <a:t>Passive</a:t>
          </a:r>
        </a:p>
      </dsp:txBody>
      <dsp:txXfrm>
        <a:off x="355662" y="1319707"/>
        <a:ext cx="4472020" cy="586034"/>
      </dsp:txXfrm>
    </dsp:sp>
    <dsp:sp modelId="{B64CF172-E54D-1346-AB25-07C55ED11BE5}">
      <dsp:nvSpPr>
        <dsp:cNvPr id="0" name=""/>
        <dsp:cNvSpPr/>
      </dsp:nvSpPr>
      <dsp:spPr>
        <a:xfrm>
          <a:off x="0" y="3009120"/>
          <a:ext cx="6479180" cy="5544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03B6D8F-2960-8547-ACF6-B353B422B10A}">
      <dsp:nvSpPr>
        <dsp:cNvPr id="0" name=""/>
        <dsp:cNvSpPr/>
      </dsp:nvSpPr>
      <dsp:spPr>
        <a:xfrm>
          <a:off x="323959" y="2684400"/>
          <a:ext cx="4535426" cy="6494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28" tIns="0" rIns="171428" bIns="0" numCol="1" spcCol="1270" anchor="ctr" anchorCtr="0">
          <a:noAutofit/>
        </a:bodyPr>
        <a:lstStyle/>
        <a:p>
          <a:pPr marL="0" lvl="0" indent="0" algn="l" defTabSz="977900">
            <a:lnSpc>
              <a:spcPct val="90000"/>
            </a:lnSpc>
            <a:spcBef>
              <a:spcPct val="0"/>
            </a:spcBef>
            <a:spcAft>
              <a:spcPct val="35000"/>
            </a:spcAft>
            <a:buNone/>
          </a:pPr>
          <a:r>
            <a:rPr lang="en-US" sz="2200" kern="1200"/>
            <a:t>Can’t share (usually)</a:t>
          </a:r>
        </a:p>
      </dsp:txBody>
      <dsp:txXfrm>
        <a:off x="355662" y="2716103"/>
        <a:ext cx="4472020" cy="586034"/>
      </dsp:txXfrm>
    </dsp:sp>
    <dsp:sp modelId="{77E00F45-34DA-B148-86C6-D8BB654A783D}">
      <dsp:nvSpPr>
        <dsp:cNvPr id="0" name=""/>
        <dsp:cNvSpPr/>
      </dsp:nvSpPr>
      <dsp:spPr>
        <a:xfrm>
          <a:off x="0" y="4007040"/>
          <a:ext cx="6479180" cy="95287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2856" tIns="458216" rIns="502856"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 if measurements are sufficiently accurate</a:t>
          </a:r>
        </a:p>
      </dsp:txBody>
      <dsp:txXfrm>
        <a:off x="0" y="4007040"/>
        <a:ext cx="6479180" cy="952875"/>
      </dsp:txXfrm>
    </dsp:sp>
    <dsp:sp modelId="{3B77A28D-9211-3B44-BC3E-402E9E8635A9}">
      <dsp:nvSpPr>
        <dsp:cNvPr id="0" name=""/>
        <dsp:cNvSpPr/>
      </dsp:nvSpPr>
      <dsp:spPr>
        <a:xfrm>
          <a:off x="323959" y="3682320"/>
          <a:ext cx="4535426" cy="6494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28" tIns="0" rIns="171428" bIns="0" numCol="1" spcCol="1270" anchor="ctr" anchorCtr="0">
          <a:noAutofit/>
        </a:bodyPr>
        <a:lstStyle/>
        <a:p>
          <a:pPr marL="0" lvl="0" indent="0" algn="l" defTabSz="977900">
            <a:lnSpc>
              <a:spcPct val="90000"/>
            </a:lnSpc>
            <a:spcBef>
              <a:spcPct val="0"/>
            </a:spcBef>
            <a:spcAft>
              <a:spcPct val="35000"/>
            </a:spcAft>
            <a:buNone/>
          </a:pPr>
          <a:r>
            <a:rPr lang="en-US" sz="2200" kern="1200"/>
            <a:t>Can be fairly unique</a:t>
          </a:r>
        </a:p>
      </dsp:txBody>
      <dsp:txXfrm>
        <a:off x="355662" y="3714023"/>
        <a:ext cx="4472020" cy="5860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AAD41E-9E46-4AE6-90F6-35818399CE43}">
      <dsp:nvSpPr>
        <dsp:cNvPr id="0" name=""/>
        <dsp:cNvSpPr/>
      </dsp:nvSpPr>
      <dsp:spPr>
        <a:xfrm>
          <a:off x="0" y="4722"/>
          <a:ext cx="6479180" cy="103360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051123-76A2-4D13-ACFD-85F3DFBED7B1}">
      <dsp:nvSpPr>
        <dsp:cNvPr id="0" name=""/>
        <dsp:cNvSpPr/>
      </dsp:nvSpPr>
      <dsp:spPr>
        <a:xfrm>
          <a:off x="312665" y="237284"/>
          <a:ext cx="569038" cy="5684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5981A6-DE00-4D1D-A1D1-603AF74B1546}">
      <dsp:nvSpPr>
        <dsp:cNvPr id="0" name=""/>
        <dsp:cNvSpPr/>
      </dsp:nvSpPr>
      <dsp:spPr>
        <a:xfrm>
          <a:off x="1194370" y="4722"/>
          <a:ext cx="2915631" cy="1099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334" tIns="116334" rIns="116334" bIns="116334" numCol="1" spcCol="1270" anchor="ctr" anchorCtr="0">
          <a:noAutofit/>
        </a:bodyPr>
        <a:lstStyle/>
        <a:p>
          <a:pPr marL="0" lvl="0" indent="0" algn="l" defTabSz="711200">
            <a:lnSpc>
              <a:spcPct val="90000"/>
            </a:lnSpc>
            <a:spcBef>
              <a:spcPct val="0"/>
            </a:spcBef>
            <a:spcAft>
              <a:spcPct val="35000"/>
            </a:spcAft>
            <a:buNone/>
          </a:pPr>
          <a:r>
            <a:rPr lang="en-US" sz="1600" kern="1200" dirty="0"/>
            <a:t>Private, but not secret</a:t>
          </a:r>
        </a:p>
      </dsp:txBody>
      <dsp:txXfrm>
        <a:off x="1194370" y="4722"/>
        <a:ext cx="2915631" cy="1099215"/>
      </dsp:txXfrm>
    </dsp:sp>
    <dsp:sp modelId="{784AD419-A864-4585-A4A6-8B0740C72BBE}">
      <dsp:nvSpPr>
        <dsp:cNvPr id="0" name=""/>
        <dsp:cNvSpPr/>
      </dsp:nvSpPr>
      <dsp:spPr>
        <a:xfrm>
          <a:off x="4110001" y="4722"/>
          <a:ext cx="2332447" cy="1033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390" tIns="109390" rIns="109390" bIns="109390" numCol="1" spcCol="1270" anchor="ctr" anchorCtr="0">
          <a:noAutofit/>
        </a:bodyPr>
        <a:lstStyle/>
        <a:p>
          <a:pPr marL="0" lvl="0" indent="0" algn="l" defTabSz="533400">
            <a:lnSpc>
              <a:spcPct val="90000"/>
            </a:lnSpc>
            <a:spcBef>
              <a:spcPct val="0"/>
            </a:spcBef>
            <a:spcAft>
              <a:spcPct val="35000"/>
            </a:spcAft>
            <a:buNone/>
          </a:pPr>
          <a:r>
            <a:rPr lang="en-US" sz="1200" kern="1200" dirty="0"/>
            <a:t>Biometric passports, fingerprints and DNA on objects…</a:t>
          </a:r>
        </a:p>
      </dsp:txBody>
      <dsp:txXfrm>
        <a:off x="4110001" y="4722"/>
        <a:ext cx="2332447" cy="1033605"/>
      </dsp:txXfrm>
    </dsp:sp>
    <dsp:sp modelId="{E77BAD3E-1E98-4907-B47C-B3F59A701414}">
      <dsp:nvSpPr>
        <dsp:cNvPr id="0" name=""/>
        <dsp:cNvSpPr/>
      </dsp:nvSpPr>
      <dsp:spPr>
        <a:xfrm>
          <a:off x="0" y="1378741"/>
          <a:ext cx="6479180" cy="103360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A784E8-CE92-4707-A9C1-A9D960D95295}">
      <dsp:nvSpPr>
        <dsp:cNvPr id="0" name=""/>
        <dsp:cNvSpPr/>
      </dsp:nvSpPr>
      <dsp:spPr>
        <a:xfrm>
          <a:off x="312665" y="1611303"/>
          <a:ext cx="569038" cy="5684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2A7405-4742-4C6A-ABA7-C196EBB7A191}">
      <dsp:nvSpPr>
        <dsp:cNvPr id="0" name=""/>
        <dsp:cNvSpPr/>
      </dsp:nvSpPr>
      <dsp:spPr>
        <a:xfrm>
          <a:off x="1205697" y="1378741"/>
          <a:ext cx="3188038" cy="1099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334" tIns="116334" rIns="116334" bIns="116334" numCol="1" spcCol="1270" anchor="ctr" anchorCtr="0">
          <a:noAutofit/>
        </a:bodyPr>
        <a:lstStyle/>
        <a:p>
          <a:pPr marL="0" lvl="0" indent="0" algn="l" defTabSz="711200">
            <a:lnSpc>
              <a:spcPct val="90000"/>
            </a:lnSpc>
            <a:spcBef>
              <a:spcPct val="0"/>
            </a:spcBef>
            <a:spcAft>
              <a:spcPct val="35000"/>
            </a:spcAft>
            <a:buNone/>
          </a:pPr>
          <a:r>
            <a:rPr lang="en-US" sz="1600" kern="1200" dirty="0"/>
            <a:t>Even random-looking biometrics may not be sufficiently unique for authentication</a:t>
          </a:r>
        </a:p>
      </dsp:txBody>
      <dsp:txXfrm>
        <a:off x="1205697" y="1378741"/>
        <a:ext cx="3188038" cy="1099215"/>
      </dsp:txXfrm>
    </dsp:sp>
    <dsp:sp modelId="{450DC9A2-8D44-46D0-A2F1-331A6C40BCB5}">
      <dsp:nvSpPr>
        <dsp:cNvPr id="0" name=""/>
        <dsp:cNvSpPr/>
      </dsp:nvSpPr>
      <dsp:spPr>
        <a:xfrm>
          <a:off x="4146732" y="1319040"/>
          <a:ext cx="2332447" cy="1033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390" tIns="109390" rIns="109390" bIns="109390" numCol="1" spcCol="1270" anchor="ctr" anchorCtr="0">
          <a:noAutofit/>
        </a:bodyPr>
        <a:lstStyle/>
        <a:p>
          <a:pPr marL="0" lvl="0" indent="0" algn="l" defTabSz="533400">
            <a:lnSpc>
              <a:spcPct val="90000"/>
            </a:lnSpc>
            <a:spcBef>
              <a:spcPct val="0"/>
            </a:spcBef>
            <a:spcAft>
              <a:spcPct val="35000"/>
            </a:spcAft>
            <a:buNone/>
          </a:pPr>
          <a:r>
            <a:rPr lang="en-US" sz="1200" kern="1200" dirty="0"/>
            <a:t>Birthday paradox!</a:t>
          </a:r>
        </a:p>
      </dsp:txBody>
      <dsp:txXfrm>
        <a:off x="4146732" y="1319040"/>
        <a:ext cx="2332447" cy="1033605"/>
      </dsp:txXfrm>
    </dsp:sp>
    <dsp:sp modelId="{1B7BDE1D-BFA8-4F18-B54B-CB2DF7F16EDC}">
      <dsp:nvSpPr>
        <dsp:cNvPr id="0" name=""/>
        <dsp:cNvSpPr/>
      </dsp:nvSpPr>
      <dsp:spPr>
        <a:xfrm>
          <a:off x="0" y="2752760"/>
          <a:ext cx="6479180" cy="103360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9D1B55-94C4-437B-B520-C841401E916A}">
      <dsp:nvSpPr>
        <dsp:cNvPr id="0" name=""/>
        <dsp:cNvSpPr/>
      </dsp:nvSpPr>
      <dsp:spPr>
        <a:xfrm>
          <a:off x="312665" y="2985322"/>
          <a:ext cx="569038" cy="5684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58BC2A-D4C1-4E83-B6BD-AC44AAC7B1CF}">
      <dsp:nvSpPr>
        <dsp:cNvPr id="0" name=""/>
        <dsp:cNvSpPr/>
      </dsp:nvSpPr>
      <dsp:spPr>
        <a:xfrm>
          <a:off x="1194370" y="2752760"/>
          <a:ext cx="5248078" cy="1099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334" tIns="116334" rIns="116334" bIns="116334" numCol="1" spcCol="1270" anchor="ctr" anchorCtr="0">
          <a:noAutofit/>
        </a:bodyPr>
        <a:lstStyle/>
        <a:p>
          <a:pPr marL="0" lvl="0" indent="0" algn="l" defTabSz="711200">
            <a:lnSpc>
              <a:spcPct val="90000"/>
            </a:lnSpc>
            <a:spcBef>
              <a:spcPct val="0"/>
            </a:spcBef>
            <a:spcAft>
              <a:spcPct val="35000"/>
            </a:spcAft>
            <a:buNone/>
          </a:pPr>
          <a:r>
            <a:rPr lang="en-US" sz="1600" kern="1200" dirty="0"/>
            <a:t>Potentially forgeable</a:t>
          </a:r>
        </a:p>
      </dsp:txBody>
      <dsp:txXfrm>
        <a:off x="1194370" y="2752760"/>
        <a:ext cx="5248078" cy="1099215"/>
      </dsp:txXfrm>
    </dsp:sp>
    <dsp:sp modelId="{19E09B36-33A1-4B94-ADB0-4022D0C76FCB}">
      <dsp:nvSpPr>
        <dsp:cNvPr id="0" name=""/>
        <dsp:cNvSpPr/>
      </dsp:nvSpPr>
      <dsp:spPr>
        <a:xfrm>
          <a:off x="0" y="4126779"/>
          <a:ext cx="6479180" cy="103360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E0FBC0-8D4F-435B-8315-E8219E4C1E5F}">
      <dsp:nvSpPr>
        <dsp:cNvPr id="0" name=""/>
        <dsp:cNvSpPr/>
      </dsp:nvSpPr>
      <dsp:spPr>
        <a:xfrm>
          <a:off x="312665" y="4359341"/>
          <a:ext cx="569038" cy="5684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B12EC8A-C6A6-4460-852E-E6191F130153}">
      <dsp:nvSpPr>
        <dsp:cNvPr id="0" name=""/>
        <dsp:cNvSpPr/>
      </dsp:nvSpPr>
      <dsp:spPr>
        <a:xfrm>
          <a:off x="1194370" y="4126779"/>
          <a:ext cx="5248078" cy="1099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334" tIns="116334" rIns="116334" bIns="116334" numCol="1" spcCol="1270" anchor="ctr" anchorCtr="0">
          <a:noAutofit/>
        </a:bodyPr>
        <a:lstStyle/>
        <a:p>
          <a:pPr marL="0" lvl="0" indent="0" algn="l" defTabSz="711200">
            <a:lnSpc>
              <a:spcPct val="90000"/>
            </a:lnSpc>
            <a:spcBef>
              <a:spcPct val="0"/>
            </a:spcBef>
            <a:spcAft>
              <a:spcPct val="35000"/>
            </a:spcAft>
            <a:buNone/>
          </a:pPr>
          <a:r>
            <a:rPr lang="en-US" sz="1600" kern="1200"/>
            <a:t>Revocation is difficult or impossible</a:t>
          </a:r>
        </a:p>
      </dsp:txBody>
      <dsp:txXfrm>
        <a:off x="1194370" y="4126779"/>
        <a:ext cx="5248078" cy="109921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8T09:53:52.570"/>
    </inkml:context>
    <inkml:brush xml:id="br0">
      <inkml:brushProperty name="width" value="0.2" units="cm"/>
      <inkml:brushProperty name="height" value="0.2" units="cm"/>
      <inkml:brushProperty name="color" value="#E71224"/>
    </inkml:brush>
  </inkml:definitions>
  <inkml:trace contextRef="#ctx0" brushRef="#br0">199 519 24575,'-9'10'0,"-1"7"0,1-11 0,-1 12 0,-3-8 0,6 8 0,-5-4 0,6 1 0,-3 3 0,0-8 0,-1 3 0,5-3 0,-4-1 0,8 0 0,-7 5 0,7 0 0,-12 1 0,11 2 0,-10-2 0,6 4 0,-3-5 0,0 0 0,3-1 0,-2-2 0,7 2 0,-3 8 0,4-9 0,0 13 0,0-10 0,0 0 0,0 2 0,0 5 0,0-1 0,0 13 0,0-14 0,0 14 0,0-13 0,0 12 0,0-12 0,0 5 0,0-11 0,0-2 0,0 1 0,0 0 0,0 1 0,0 3 0,5 4 0,-4-2 0,5 14 0,-2-13 0,2 12 0,5-4 0,1 6 0,-2-7 0,1-5 0,-6-10 0,3 0 0,-3 6 0,6 8 0,-6 6 0,6 2 0,-10-6 0,4 4 0,-5-16 0,0 8 0,0-11 0,4 5 0,1-4 0,5 2 0,-5-2 0,-1 4 0,-4-1 0,4 1 0,1 0 0,5-5 0,0 12 0,0-10 0,1 18 0,-1-14 0,7 14 0,-5-6 0,4-4 0,-2 1 0,-3-14 0,2 2 0,-4-3 0,5-1 0,-4 4 0,8-2 0,-8 2 0,8-4 0,-4 5 0,5 0 0,0 5 0,21 6 0,-9-2 0,38 20 0,-15-11 0,17 13 0,10-10 0,-25-10 0,21 8 0,-24-17 0,-1 6 0,-2-8 0,-1 8 0,-10-8 0,11 2 0,-15-5 0,1-5 0,14 8 0,18-7 0,-18 1 0,13-8 0,-35 0 0,8 0 0,-1 0 0,-6 0 0,4 0 0,-4 0 0,-1 0 0,-2 0 0,-7-5 0,-1 4 0,-3-3 0,3 4 0,-8 0 0,8-4 0,4 3 0,-2-7 0,14 7 0,-6-9 0,22 9 0,-11-5 0,10 1 0,1 4 0,-11-10 0,24 10 0,-24-10 0,10 4 0,-13-5 0,-8 6 0,-1 0 0,-9 2 0,1 3 0,0-3 0,-1 0 0,1 3 0,0-8 0,-5 4 0,4 0 0,-3 1 0,-1-1 0,11 4 0,-1-3 0,26-3 0,-11 5 0,10-11 0,1 4 0,-11-3 0,10 3 0,-13-2 0,0 4 0,-1 1 0,1-5 0,-8 6 0,-2-6 0,-11 2 0,3-1 0,-8 1 0,8-1 0,-8 1 0,8-1 0,-4 1 0,1-5 0,2 0 0,-2-5 0,4 0 0,-5 0 0,6-7 0,-9 5 0,5-6 0,-6 1 0,1-2 0,-1-1 0,4-18 0,3 15 0,-2-18 0,2 14 0,-5 1 0,0-1 0,0 0 0,0 0 0,2-13 0,-2 9 0,4-23 0,-1 10 0,1-14 0,2-13 0,-8 23 0,6-20 0,-9 38 0,1-11 0,3 15 0,-10-1 0,9 7 0,-9 3 0,3 7 0,0 0 0,-3-7 0,3 5 0,0-5 0,-3-1 0,3-1 0,-4-8 0,0 0 0,0 8 0,0 6 0,0 4 0,0 3 0,0-4 0,0-7 0,0 5 0,0-13 0,-5 6 0,-2-8 0,-5 0 0,-5 0 0,1 8 0,-12-20 0,8 24 0,-20-30 0,4 18 0,-21 1 0,9-3 0,-4-1 0,1 14 0,-2 1-641,-3-13 0,-1 0 641,-5 9 0,3 5 0,-15-4-228,20 11 1,0 2 227,-16-3 0,-24 7 0,10 2 0,-14 8 0,43 0 0,-1 0 0,-1 0 0,-1 0 0,1 0 0,0 0 0,-6 0 0,1 0 0,11 0 0,1 0 0,-13 0 0,1 0 0,-26 0 0,-6 0 0,28 8 0,-1-7 0,-14 7 0,11-8 0,-24 8 0,24-5 0,14 8 0,2 0 0,-7-8 0,-32 19 0,62-20 0,-9 9 1251,13-5-1251,11 4 486,-10 0-486,11-4 0,-3-2 0,-1 0 0,0 1 0,0 0 0,0 3 0,0-2 0,-7 4 0,5 0 0,-13 1 0,17-1 0,-15-4 0,19 2 0,-8-3 0,7 5 0,4-1 0,-4 4 0,9 2 0,-5 11 0,5-5 0,-1 13 0,-3-18 0,4 5 0,0-12 0,0 1 0,5-1 0,-4-4 0,-1 3 0,0-3 0,-4 5 0,4-1 0,-4 4 0,-1 2 0,5 0 0,-3 2 0,2-6 0,-3 2 0,-1-4 0,1 1 0,4-1 0,-4-4 0,8-1 0,-3-4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6T14:03:39.149"/>
    </inkml:context>
    <inkml:brush xml:id="br0">
      <inkml:brushProperty name="width" value="0.1" units="cm"/>
      <inkml:brushProperty name="height" value="0.1" units="cm"/>
    </inkml:brush>
  </inkml:definitions>
  <inkml:trace contextRef="#ctx0" brushRef="#br0">2284 0 24575,'-6'29'0,"-10"20"0,-7 13 0,-9 17 0,-9 11 0,20-44 0,-1 0 0,1 1 0,0-2 0,-27 38 0,17-31 0,-1-1 0,-21 21 0,18-21 0,0 1 0,-20 13 0,-4 15 0,2-14 0,0 7 0,10-9-1508,-1 7 1508,17-23 0,1 1 0,-12 20-34,15-19 0,2 0 34,-12 12 0,-4 17 0,2-9 0,-7 0 0,6-8 0,-7 1 0,-1 0 0,2-8 0,-8 6 0,8-15 0,-14 1 0,6-3 0,-15-12 0,6 6 0,-14-7 0,6 0 0,-8-7 0,8 5 0,3-12 0,17 4 0,3-7 0,7-1 1116,8-6-1116,7-1 460,3-6-460,11 0 0,-5 0 0,6 0 0,0 0 0,1 0 0,-2 0 0,1 0 0,5-5 0,6 4 0,6-4 0,4 5 0,0-4 0,-5-3 0,0-3 0,-5-2 0,5 1 0,-4-6 0,4 4 0,1-17 0,-5 15 0,5-15 0,0 11 0,-5 1 0,11-21 0,-5 17 0,7-25 0,-2 20 0,1-4 0,-6 6 0,3 6 0,-8 2 0,8 11 0,-9-4 0,4 13 0,0-2 0,-4 10 0,4-5 0,-5-1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6T14:03:41.226"/>
    </inkml:context>
    <inkml:brush xml:id="br0">
      <inkml:brushProperty name="width" value="0.1" units="cm"/>
      <inkml:brushProperty name="height" value="0.1" units="cm"/>
    </inkml:brush>
  </inkml:definitions>
  <inkml:trace contextRef="#ctx0" brushRef="#br0">0 1 24575,'11'16'0,"3"-4"0,-8 5 0,5-6 0,0-5 0,-5 4 0,3-9 0,-3 9 0,5-4 0,0 5 0,0 0 0,0 0 0,0 0 0,-4 0 0,2 0 0,-2 0 0,3-4 0,-4 3 0,4-9 0,-4 9 0,5-4 0,0 5 0,0 0 0,-5 0 0,4 0 0,-4 0 0,4-1 0,7 2 0,1 4 0,6 3 0,8 7 0,6 11 0,-3-8 0,-5 2 0,-13-14 0,-6-6 0,1 0 0,-6 1 0,-1-6 0,-5-1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B7250E-0EEC-3342-BAA1-2161A6B2A476}" type="datetimeFigureOut">
              <a:rPr lang="en-US" smtClean="0"/>
              <a:t>9/8/21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79F8A5-8FD6-EA4C-8C10-4D7FB5642262}" type="slidenum">
              <a:rPr lang="en-US" smtClean="0"/>
              <a:t>‹#›</a:t>
            </a:fld>
            <a:endParaRPr lang="en-US"/>
          </a:p>
        </p:txBody>
      </p:sp>
    </p:spTree>
    <p:extLst>
      <p:ext uri="{BB962C8B-B14F-4D97-AF65-F5344CB8AC3E}">
        <p14:creationId xmlns:p14="http://schemas.microsoft.com/office/powerpoint/2010/main" val="2352469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9F8A5-8FD6-EA4C-8C10-4D7FB5642262}" type="slidenum">
              <a:rPr lang="en-US" smtClean="0"/>
              <a:t>22</a:t>
            </a:fld>
            <a:endParaRPr lang="en-US"/>
          </a:p>
        </p:txBody>
      </p:sp>
    </p:spTree>
    <p:extLst>
      <p:ext uri="{BB962C8B-B14F-4D97-AF65-F5344CB8AC3E}">
        <p14:creationId xmlns:p14="http://schemas.microsoft.com/office/powerpoint/2010/main" val="2425424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9/8/21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87704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9/8/21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95644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9/8/21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00609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9/8/21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9264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9/8/21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756078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9/8/21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18381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9/8/21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16312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9/8/21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8122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9/8/21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9696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9/8/21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0957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9/8/21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88301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9/8/21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53553542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sldNum="0" hdr="0" ftr="0" dt="0"/>
  <p:txStyles>
    <p:titleStyle>
      <a:lvl1pPr algn="l" defTabSz="914400" rtl="0" eaLnBrk="1" latinLnBrk="0" hangingPunct="1">
        <a:lnSpc>
          <a:spcPct val="90000"/>
        </a:lnSpc>
        <a:spcBef>
          <a:spcPct val="0"/>
        </a:spcBef>
        <a:buNone/>
        <a:defRPr lang="en-US" sz="4000" b="1"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2.xml"/><Relationship Id="rId7" Type="http://schemas.openxmlformats.org/officeDocument/2006/relationships/customXml" Target="../ink/ink1.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customXml" Target="../ink/ink2.xml"/><Relationship Id="rId7"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customXml" Target="../ink/ink3.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95000"/>
              </a:schemeClr>
              <a:schemeClr val="bg1">
                <a:shade val="92000"/>
                <a:satMod val="115000"/>
              </a:schemeClr>
            </a:duotone>
          </a:blip>
          <a:tile tx="0" ty="0" sx="60000" sy="60000" flip="none" algn="tl"/>
        </a:blip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2DC0967-ECFB-46A2-ADEB-01374F3D3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07"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 name="Rectangle 36">
            <a:extLst>
              <a:ext uri="{FF2B5EF4-FFF2-40B4-BE49-F238E27FC236}">
                <a16:creationId xmlns:a16="http://schemas.microsoft.com/office/drawing/2014/main" id="{533173E3-A708-4A63-AB1F-6729F5E53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39" name="Rectangle 38">
            <a:extLst>
              <a:ext uri="{FF2B5EF4-FFF2-40B4-BE49-F238E27FC236}">
                <a16:creationId xmlns:a16="http://schemas.microsoft.com/office/drawing/2014/main" id="{9D98FDEF-0256-4AA6-B4F5-14FEE180D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tx1">
              <a:lumMod val="75000"/>
              <a:lumOff val="25000"/>
            </a:schemeClr>
          </a:solidFill>
          <a:ln w="6350" cap="sq" cmpd="sng" algn="ctr">
            <a:solidFill>
              <a:srgbClr val="404040"/>
            </a:solidFill>
            <a:prstDash val="solid"/>
            <a:miter lim="800000"/>
          </a:ln>
          <a:effectLst/>
        </p:spPr>
      </p:sp>
      <p:sp>
        <p:nvSpPr>
          <p:cNvPr id="2" name="Title 1">
            <a:extLst>
              <a:ext uri="{FF2B5EF4-FFF2-40B4-BE49-F238E27FC236}">
                <a16:creationId xmlns:a16="http://schemas.microsoft.com/office/drawing/2014/main" id="{11C81EC1-E2C4-BE41-B86A-1C257788F68F}"/>
              </a:ext>
            </a:extLst>
          </p:cNvPr>
          <p:cNvSpPr>
            <a:spLocks noGrp="1"/>
          </p:cNvSpPr>
          <p:nvPr>
            <p:ph type="ctrTitle"/>
          </p:nvPr>
        </p:nvSpPr>
        <p:spPr>
          <a:xfrm>
            <a:off x="5660668" y="1643810"/>
            <a:ext cx="5453162" cy="3042706"/>
          </a:xfrm>
        </p:spPr>
        <p:txBody>
          <a:bodyPr>
            <a:noAutofit/>
          </a:bodyPr>
          <a:lstStyle/>
          <a:p>
            <a:r>
              <a:rPr lang="en-US" sz="5600" dirty="0">
                <a:solidFill>
                  <a:schemeClr val="bg1"/>
                </a:solidFill>
              </a:rPr>
              <a:t>Biometric AUTHENTICATION</a:t>
            </a:r>
            <a:br>
              <a:rPr lang="en-US" sz="5600" dirty="0">
                <a:solidFill>
                  <a:schemeClr val="bg1"/>
                </a:solidFill>
              </a:rPr>
            </a:br>
            <a:br>
              <a:rPr lang="en-US" sz="5600" dirty="0">
                <a:solidFill>
                  <a:schemeClr val="bg1"/>
                </a:solidFill>
              </a:rPr>
            </a:br>
            <a:r>
              <a:rPr lang="en-US" sz="3200" dirty="0">
                <a:solidFill>
                  <a:schemeClr val="bg1"/>
                </a:solidFill>
              </a:rPr>
              <a:t>Vitaly Shmatikov</a:t>
            </a:r>
            <a:endParaRPr lang="en-US" sz="5600" dirty="0">
              <a:solidFill>
                <a:schemeClr val="bg1"/>
              </a:solidFill>
            </a:endParaRPr>
          </a:p>
        </p:txBody>
      </p:sp>
      <p:pic>
        <p:nvPicPr>
          <p:cNvPr id="7" name="Picture 6" descr="A close up of a pupil&#10;&#10;Description automatically generated with low confidence">
            <a:extLst>
              <a:ext uri="{FF2B5EF4-FFF2-40B4-BE49-F238E27FC236}">
                <a16:creationId xmlns:a16="http://schemas.microsoft.com/office/drawing/2014/main" id="{DFAD018E-81A2-F24C-8C56-F18CE75D12C4}"/>
              </a:ext>
            </a:extLst>
          </p:cNvPr>
          <p:cNvPicPr>
            <a:picLocks noChangeAspect="1"/>
          </p:cNvPicPr>
          <p:nvPr/>
        </p:nvPicPr>
        <p:blipFill>
          <a:blip r:embed="rId3"/>
          <a:stretch>
            <a:fillRect/>
          </a:stretch>
        </p:blipFill>
        <p:spPr>
          <a:xfrm>
            <a:off x="2316286" y="1086903"/>
            <a:ext cx="2562789" cy="2261662"/>
          </a:xfrm>
          <a:prstGeom prst="rect">
            <a:avLst/>
          </a:prstGeom>
        </p:spPr>
      </p:pic>
      <p:sp>
        <p:nvSpPr>
          <p:cNvPr id="41" name="Rectangle 40">
            <a:extLst>
              <a:ext uri="{FF2B5EF4-FFF2-40B4-BE49-F238E27FC236}">
                <a16:creationId xmlns:a16="http://schemas.microsoft.com/office/drawing/2014/main" id="{8ABEB269-2208-4181-9DDB-A5C2D189B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037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3" name="Straight Connector 42">
            <a:extLst>
              <a:ext uri="{FF2B5EF4-FFF2-40B4-BE49-F238E27FC236}">
                <a16:creationId xmlns:a16="http://schemas.microsoft.com/office/drawing/2014/main" id="{384CBE60-0977-4285-9BF5-9D8271989A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473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911CEBB-5C08-41C5-8954-C727FC8755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9637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56FA950-4DFC-4710-A30A-6E55033CA4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473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descr="A black and white logo&#10;&#10;Description automatically generated with low confidence">
            <a:extLst>
              <a:ext uri="{FF2B5EF4-FFF2-40B4-BE49-F238E27FC236}">
                <a16:creationId xmlns:a16="http://schemas.microsoft.com/office/drawing/2014/main" id="{C6CBFAB3-8EC0-3B4D-8224-0EFA52A6EEDE}"/>
              </a:ext>
            </a:extLst>
          </p:cNvPr>
          <p:cNvPicPr>
            <a:picLocks noChangeAspect="1"/>
          </p:cNvPicPr>
          <p:nvPr/>
        </p:nvPicPr>
        <p:blipFill>
          <a:blip r:embed="rId4"/>
          <a:stretch>
            <a:fillRect/>
          </a:stretch>
        </p:blipFill>
        <p:spPr>
          <a:xfrm>
            <a:off x="1176350" y="3484282"/>
            <a:ext cx="2267051" cy="2267051"/>
          </a:xfrm>
          <a:prstGeom prst="rect">
            <a:avLst/>
          </a:prstGeom>
        </p:spPr>
      </p:pic>
      <p:pic>
        <p:nvPicPr>
          <p:cNvPr id="9" name="Picture 8" descr="A screenshot of a person&#10;&#10;Description automatically generated with low confidence">
            <a:extLst>
              <a:ext uri="{FF2B5EF4-FFF2-40B4-BE49-F238E27FC236}">
                <a16:creationId xmlns:a16="http://schemas.microsoft.com/office/drawing/2014/main" id="{152A5676-04F3-3844-B99F-2454BAA7717B}"/>
              </a:ext>
            </a:extLst>
          </p:cNvPr>
          <p:cNvPicPr>
            <a:picLocks noChangeAspect="1"/>
          </p:cNvPicPr>
          <p:nvPr/>
        </p:nvPicPr>
        <p:blipFill>
          <a:blip r:embed="rId5"/>
          <a:stretch>
            <a:fillRect/>
          </a:stretch>
        </p:blipFill>
        <p:spPr>
          <a:xfrm>
            <a:off x="4319231" y="3484282"/>
            <a:ext cx="1133645" cy="2267291"/>
          </a:xfrm>
          <a:prstGeom prst="rect">
            <a:avLst/>
          </a:prstGeom>
        </p:spPr>
      </p:pic>
    </p:spTree>
    <p:extLst>
      <p:ext uri="{BB962C8B-B14F-4D97-AF65-F5344CB8AC3E}">
        <p14:creationId xmlns:p14="http://schemas.microsoft.com/office/powerpoint/2010/main" val="560089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sp>
      <p:sp>
        <p:nvSpPr>
          <p:cNvPr id="8195" name="Rectangle 2">
            <a:extLst>
              <a:ext uri="{FF2B5EF4-FFF2-40B4-BE49-F238E27FC236}">
                <a16:creationId xmlns:a16="http://schemas.microsoft.com/office/drawing/2014/main" id="{147EB770-68BB-874C-884F-CF91F6BBE223}"/>
              </a:ext>
            </a:extLst>
          </p:cNvPr>
          <p:cNvSpPr>
            <a:spLocks noGrp="1" noChangeArrowheads="1"/>
          </p:cNvSpPr>
          <p:nvPr>
            <p:ph type="title"/>
          </p:nvPr>
        </p:nvSpPr>
        <p:spPr>
          <a:xfrm>
            <a:off x="573409" y="559477"/>
            <a:ext cx="3765200" cy="5709931"/>
          </a:xfrm>
        </p:spPr>
        <p:txBody>
          <a:bodyPr vert="horz" lIns="92075" tIns="46038" rIns="92075" bIns="46038" rtlCol="0">
            <a:normAutofit/>
          </a:bodyPr>
          <a:lstStyle/>
          <a:p>
            <a:pPr algn="ctr"/>
            <a:r>
              <a:rPr lang="en-US" altLang="en-US"/>
              <a:t>Problems with Biometrics</a:t>
            </a:r>
          </a:p>
        </p:txBody>
      </p:sp>
      <p:sp>
        <p:nvSpPr>
          <p:cNvPr id="78" name="Rectangle 77">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8198" name="Rectangle 3">
            <a:extLst>
              <a:ext uri="{FF2B5EF4-FFF2-40B4-BE49-F238E27FC236}">
                <a16:creationId xmlns:a16="http://schemas.microsoft.com/office/drawing/2014/main" id="{144019C9-D9C4-470D-9A12-308CF5A75096}"/>
              </a:ext>
            </a:extLst>
          </p:cNvPr>
          <p:cNvGraphicFramePr>
            <a:graphicFrameLocks noGrp="1"/>
          </p:cNvGraphicFramePr>
          <p:nvPr>
            <p:ph idx="1"/>
            <p:extLst>
              <p:ext uri="{D42A27DB-BD31-4B8C-83A1-F6EECF244321}">
                <p14:modId xmlns:p14="http://schemas.microsoft.com/office/powerpoint/2010/main" val="2270450623"/>
              </p:ext>
            </p:extLst>
          </p:nvPr>
        </p:nvGraphicFramePr>
        <p:xfrm>
          <a:off x="5478124" y="800947"/>
          <a:ext cx="6479180"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20B89D8B-7FAA-7544-A822-23E14AA407CE}"/>
                  </a:ext>
                </a:extLst>
              </p14:cNvPr>
              <p14:cNvContentPartPr/>
              <p14:nvPr/>
            </p14:nvContentPartPr>
            <p14:xfrm>
              <a:off x="6564914" y="5073050"/>
              <a:ext cx="1315440" cy="969840"/>
            </p14:xfrm>
          </p:contentPart>
        </mc:Choice>
        <mc:Fallback xmlns="">
          <p:pic>
            <p:nvPicPr>
              <p:cNvPr id="2" name="Ink 1">
                <a:extLst>
                  <a:ext uri="{FF2B5EF4-FFF2-40B4-BE49-F238E27FC236}">
                    <a16:creationId xmlns:a16="http://schemas.microsoft.com/office/drawing/2014/main" id="{20B89D8B-7FAA-7544-A822-23E14AA407CE}"/>
                  </a:ext>
                </a:extLst>
              </p:cNvPr>
              <p:cNvPicPr/>
              <p:nvPr/>
            </p:nvPicPr>
            <p:blipFill>
              <a:blip r:embed="rId8"/>
              <a:stretch>
                <a:fillRect/>
              </a:stretch>
            </p:blipFill>
            <p:spPr>
              <a:xfrm>
                <a:off x="6529274" y="5037050"/>
                <a:ext cx="1387080" cy="1041480"/>
              </a:xfrm>
              <a:prstGeom prst="rect">
                <a:avLst/>
              </a:prstGeom>
            </p:spPr>
          </p:pic>
        </mc:Fallback>
      </mc:AlternateContent>
    </p:spTree>
    <p:extLst>
      <p:ext uri="{BB962C8B-B14F-4D97-AF65-F5344CB8AC3E}">
        <p14:creationId xmlns:p14="http://schemas.microsoft.com/office/powerpoint/2010/main" val="278740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A73A09FA-DC37-DD4D-8756-40C9830280FB}"/>
              </a:ext>
            </a:extLst>
          </p:cNvPr>
          <p:cNvPicPr>
            <a:picLocks noChangeAspect="1"/>
          </p:cNvPicPr>
          <p:nvPr/>
        </p:nvPicPr>
        <p:blipFill>
          <a:blip r:embed="rId2"/>
          <a:stretch>
            <a:fillRect/>
          </a:stretch>
        </p:blipFill>
        <p:spPr>
          <a:xfrm>
            <a:off x="408325" y="406112"/>
            <a:ext cx="5731359" cy="5550844"/>
          </a:xfrm>
          <a:prstGeom prst="rect">
            <a:avLst/>
          </a:prstGeom>
        </p:spPr>
      </p:pic>
      <p:sp>
        <p:nvSpPr>
          <p:cNvPr id="4" name="TextBox 3">
            <a:extLst>
              <a:ext uri="{FF2B5EF4-FFF2-40B4-BE49-F238E27FC236}">
                <a16:creationId xmlns:a16="http://schemas.microsoft.com/office/drawing/2014/main" id="{B91E9BD9-1262-F045-8C78-0BF146E5FB56}"/>
              </a:ext>
            </a:extLst>
          </p:cNvPr>
          <p:cNvSpPr txBox="1"/>
          <p:nvPr/>
        </p:nvSpPr>
        <p:spPr>
          <a:xfrm>
            <a:off x="6493790" y="743918"/>
            <a:ext cx="4804474" cy="1015663"/>
          </a:xfrm>
          <a:prstGeom prst="rect">
            <a:avLst/>
          </a:prstGeom>
          <a:noFill/>
        </p:spPr>
        <p:txBody>
          <a:bodyPr wrap="square" rtlCol="0">
            <a:spAutoFit/>
          </a:bodyPr>
          <a:lstStyle/>
          <a:p>
            <a:r>
              <a:rPr lang="en-US" sz="2000" dirty="0"/>
              <a:t>DoD system for biometric identification of terrorists -- and also Afghan civilians who worked for the coalition forces</a:t>
            </a:r>
          </a:p>
        </p:txBody>
      </p:sp>
      <p:grpSp>
        <p:nvGrpSpPr>
          <p:cNvPr id="7" name="Group 6">
            <a:extLst>
              <a:ext uri="{FF2B5EF4-FFF2-40B4-BE49-F238E27FC236}">
                <a16:creationId xmlns:a16="http://schemas.microsoft.com/office/drawing/2014/main" id="{81525144-7F10-6943-BF42-50B54BFEF68D}"/>
              </a:ext>
            </a:extLst>
          </p:cNvPr>
          <p:cNvGrpSpPr/>
          <p:nvPr/>
        </p:nvGrpSpPr>
        <p:grpSpPr>
          <a:xfrm>
            <a:off x="5746551" y="1767278"/>
            <a:ext cx="822240" cy="1096200"/>
            <a:chOff x="5953924" y="2085334"/>
            <a:chExt cx="822240" cy="109620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514D624-B742-5E4B-ADFB-0542367B303C}"/>
                    </a:ext>
                  </a:extLst>
                </p14:cNvPr>
                <p14:cNvContentPartPr/>
                <p14:nvPr/>
              </p14:nvContentPartPr>
              <p14:xfrm>
                <a:off x="5953924" y="2085334"/>
                <a:ext cx="822240" cy="909000"/>
              </p14:xfrm>
            </p:contentPart>
          </mc:Choice>
          <mc:Fallback xmlns="">
            <p:pic>
              <p:nvPicPr>
                <p:cNvPr id="5" name="Ink 4">
                  <a:extLst>
                    <a:ext uri="{FF2B5EF4-FFF2-40B4-BE49-F238E27FC236}">
                      <a16:creationId xmlns:a16="http://schemas.microsoft.com/office/drawing/2014/main" id="{F514D624-B742-5E4B-ADFB-0542367B303C}"/>
                    </a:ext>
                  </a:extLst>
                </p:cNvPr>
                <p:cNvPicPr/>
                <p:nvPr/>
              </p:nvPicPr>
              <p:blipFill>
                <a:blip r:embed="rId4"/>
                <a:stretch>
                  <a:fillRect/>
                </a:stretch>
              </p:blipFill>
              <p:spPr>
                <a:xfrm>
                  <a:off x="5936284" y="2067334"/>
                  <a:ext cx="857880" cy="944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D63DC123-73C8-924A-AA57-9FC25E508094}"/>
                    </a:ext>
                  </a:extLst>
                </p14:cNvPr>
                <p14:cNvContentPartPr/>
                <p14:nvPr/>
              </p14:nvContentPartPr>
              <p14:xfrm>
                <a:off x="5961844" y="3002254"/>
                <a:ext cx="177840" cy="179280"/>
              </p14:xfrm>
            </p:contentPart>
          </mc:Choice>
          <mc:Fallback xmlns="">
            <p:pic>
              <p:nvPicPr>
                <p:cNvPr id="6" name="Ink 5">
                  <a:extLst>
                    <a:ext uri="{FF2B5EF4-FFF2-40B4-BE49-F238E27FC236}">
                      <a16:creationId xmlns:a16="http://schemas.microsoft.com/office/drawing/2014/main" id="{D63DC123-73C8-924A-AA57-9FC25E508094}"/>
                    </a:ext>
                  </a:extLst>
                </p:cNvPr>
                <p:cNvPicPr/>
                <p:nvPr/>
              </p:nvPicPr>
              <p:blipFill>
                <a:blip r:embed="rId6"/>
                <a:stretch>
                  <a:fillRect/>
                </a:stretch>
              </p:blipFill>
              <p:spPr>
                <a:xfrm>
                  <a:off x="5943844" y="2984614"/>
                  <a:ext cx="213480" cy="214920"/>
                </a:xfrm>
                <a:prstGeom prst="rect">
                  <a:avLst/>
                </a:prstGeom>
              </p:spPr>
            </p:pic>
          </mc:Fallback>
        </mc:AlternateContent>
      </p:grpSp>
      <p:pic>
        <p:nvPicPr>
          <p:cNvPr id="9" name="Picture 8" descr="Text&#10;&#10;Description automatically generated">
            <a:extLst>
              <a:ext uri="{FF2B5EF4-FFF2-40B4-BE49-F238E27FC236}">
                <a16:creationId xmlns:a16="http://schemas.microsoft.com/office/drawing/2014/main" id="{812FE0D1-4DB4-D243-9106-0CB1BF41893E}"/>
              </a:ext>
            </a:extLst>
          </p:cNvPr>
          <p:cNvPicPr>
            <a:picLocks noChangeAspect="1"/>
          </p:cNvPicPr>
          <p:nvPr/>
        </p:nvPicPr>
        <p:blipFill>
          <a:blip r:embed="rId7"/>
          <a:stretch>
            <a:fillRect/>
          </a:stretch>
        </p:blipFill>
        <p:spPr>
          <a:xfrm>
            <a:off x="3782675" y="3056865"/>
            <a:ext cx="8001000" cy="2159000"/>
          </a:xfrm>
          <a:prstGeom prst="rect">
            <a:avLst/>
          </a:prstGeom>
          <a:ln w="38100">
            <a:solidFill>
              <a:srgbClr val="FF0000"/>
            </a:solidFill>
          </a:ln>
          <a:effectLst>
            <a:outerShdw blurRad="76200" dist="38100" dir="2700000" algn="tl" rotWithShape="0">
              <a:srgbClr val="FF0000">
                <a:alpha val="40000"/>
              </a:srgbClr>
            </a:outerShdw>
          </a:effectLst>
        </p:spPr>
      </p:pic>
      <p:sp>
        <p:nvSpPr>
          <p:cNvPr id="10" name="Rectangle 9">
            <a:extLst>
              <a:ext uri="{FF2B5EF4-FFF2-40B4-BE49-F238E27FC236}">
                <a16:creationId xmlns:a16="http://schemas.microsoft.com/office/drawing/2014/main" id="{8F9ED458-AB6A-AA45-943D-391CE699D4CD}"/>
              </a:ext>
            </a:extLst>
          </p:cNvPr>
          <p:cNvSpPr/>
          <p:nvPr/>
        </p:nvSpPr>
        <p:spPr>
          <a:xfrm>
            <a:off x="6524787" y="5602639"/>
            <a:ext cx="5106919" cy="830997"/>
          </a:xfrm>
          <a:prstGeom prst="rect">
            <a:avLst/>
          </a:prstGeom>
        </p:spPr>
        <p:txBody>
          <a:bodyPr wrap="square">
            <a:spAutoFit/>
          </a:bodyPr>
          <a:lstStyle/>
          <a:p>
            <a:r>
              <a:rPr lang="en-US" sz="1600" i="1" dirty="0"/>
              <a:t>https://</a:t>
            </a:r>
            <a:r>
              <a:rPr lang="en-US" sz="1600" i="1" dirty="0" err="1"/>
              <a:t>www.firstpost.com</a:t>
            </a:r>
            <a:r>
              <a:rPr lang="en-US" sz="1600" i="1" dirty="0"/>
              <a:t>/world/massive-biometric-database-of-persons-who-helped-us-nato-and-raw-in-taliban-control-now-say-reports-9921801.html</a:t>
            </a:r>
          </a:p>
        </p:txBody>
      </p:sp>
    </p:spTree>
    <p:extLst>
      <p:ext uri="{BB962C8B-B14F-4D97-AF65-F5344CB8AC3E}">
        <p14:creationId xmlns:p14="http://schemas.microsoft.com/office/powerpoint/2010/main" val="320772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BD029566-7074-EF49-AF55-EA52F8DF069C}"/>
              </a:ext>
            </a:extLst>
          </p:cNvPr>
          <p:cNvPicPr>
            <a:picLocks noChangeAspect="1"/>
          </p:cNvPicPr>
          <p:nvPr/>
        </p:nvPicPr>
        <p:blipFill>
          <a:blip r:embed="rId2"/>
          <a:stretch>
            <a:fillRect/>
          </a:stretch>
        </p:blipFill>
        <p:spPr>
          <a:xfrm>
            <a:off x="584117" y="571500"/>
            <a:ext cx="4151169" cy="3146689"/>
          </a:xfrm>
          <a:prstGeom prst="rect">
            <a:avLst/>
          </a:prstGeom>
        </p:spPr>
      </p:pic>
      <p:sp>
        <p:nvSpPr>
          <p:cNvPr id="4" name="TextBox 3">
            <a:extLst>
              <a:ext uri="{FF2B5EF4-FFF2-40B4-BE49-F238E27FC236}">
                <a16:creationId xmlns:a16="http://schemas.microsoft.com/office/drawing/2014/main" id="{B21B9D59-0B64-CE4F-B199-ED9266532887}"/>
              </a:ext>
            </a:extLst>
          </p:cNvPr>
          <p:cNvSpPr txBox="1"/>
          <p:nvPr/>
        </p:nvSpPr>
        <p:spPr>
          <a:xfrm>
            <a:off x="5274130" y="685800"/>
            <a:ext cx="6547756" cy="4524315"/>
          </a:xfrm>
          <a:prstGeom prst="rect">
            <a:avLst/>
          </a:prstGeom>
          <a:noFill/>
        </p:spPr>
        <p:txBody>
          <a:bodyPr wrap="square" rtlCol="0">
            <a:spAutoFit/>
          </a:bodyPr>
          <a:lstStyle/>
          <a:p>
            <a:r>
              <a:rPr lang="en-US" dirty="0"/>
              <a:t>a US-funded database known as APPS, the Afghan Personnel and Pay System </a:t>
            </a:r>
          </a:p>
          <a:p>
            <a:r>
              <a:rPr lang="en-US" dirty="0"/>
              <a:t>…</a:t>
            </a:r>
          </a:p>
          <a:p>
            <a:r>
              <a:rPr lang="en-US" dirty="0"/>
              <a:t>The data is collected “from the day they enlisted,” says one individual who worked on the system, and remains in the system forever, whether or not someone remains actively in service</a:t>
            </a:r>
          </a:p>
          <a:p>
            <a:r>
              <a:rPr lang="en-US" dirty="0"/>
              <a:t>…</a:t>
            </a:r>
          </a:p>
          <a:p>
            <a:pPr fontAlgn="base"/>
            <a:r>
              <a:rPr lang="en-US" dirty="0"/>
              <a:t>Our sources say that each profile in APPS holds at least 40 data fields.  These include obvious personal information such as name, date, and place of birth, as well as a unique ID number that connects each profile to a biometric profile kept by the Afghan Ministry of Interior. But it also contains details on the individuals’ military specialty and career trajectory, as well as sensitive relational data such as the names of their father, uncles, and grandfathers, as well as the names of the two tribal elders per recruit who served as guarantors for their enlistment.</a:t>
            </a:r>
          </a:p>
        </p:txBody>
      </p:sp>
      <p:pic>
        <p:nvPicPr>
          <p:cNvPr id="1026" name="Picture 2">
            <a:extLst>
              <a:ext uri="{FF2B5EF4-FFF2-40B4-BE49-F238E27FC236}">
                <a16:creationId xmlns:a16="http://schemas.microsoft.com/office/drawing/2014/main" id="{BBB9370D-0234-394C-8283-2BE605013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1869" y="3651690"/>
            <a:ext cx="3522839" cy="2634810"/>
          </a:xfrm>
          <a:prstGeom prst="rect">
            <a:avLst/>
          </a:prstGeom>
          <a:noFill/>
          <a:ln w="3810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9983BAE-3D18-1948-9CBE-8943CA05097D}"/>
              </a:ext>
            </a:extLst>
          </p:cNvPr>
          <p:cNvSpPr txBox="1"/>
          <p:nvPr/>
        </p:nvSpPr>
        <p:spPr>
          <a:xfrm>
            <a:off x="5902460" y="5879812"/>
            <a:ext cx="5851744" cy="584775"/>
          </a:xfrm>
          <a:prstGeom prst="rect">
            <a:avLst/>
          </a:prstGeom>
          <a:noFill/>
        </p:spPr>
        <p:txBody>
          <a:bodyPr wrap="square" rtlCol="0">
            <a:spAutoFit/>
          </a:bodyPr>
          <a:lstStyle/>
          <a:p>
            <a:r>
              <a:rPr lang="en-US" sz="1600" i="1" dirty="0"/>
              <a:t>https://</a:t>
            </a:r>
            <a:r>
              <a:rPr lang="en-US" sz="1600" i="1" dirty="0" err="1"/>
              <a:t>www.technologyreview.com</a:t>
            </a:r>
            <a:r>
              <a:rPr lang="en-US" sz="1600" i="1" dirty="0"/>
              <a:t>/2021/08/30/1033941/afghanistan-biometric-databases-us-military-40-data-points/</a:t>
            </a:r>
          </a:p>
        </p:txBody>
      </p:sp>
    </p:spTree>
    <p:extLst>
      <p:ext uri="{BB962C8B-B14F-4D97-AF65-F5344CB8AC3E}">
        <p14:creationId xmlns:p14="http://schemas.microsoft.com/office/powerpoint/2010/main" val="2283423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7203729A-66E4-4139-B3DB-CECEF6DA52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48B0185-BF60-40FC-A3B6-BF883AD4E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75FF99E5-A26E-4AC8-AA09-A9F829E3A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16387" name="Rectangle 2">
            <a:extLst>
              <a:ext uri="{FF2B5EF4-FFF2-40B4-BE49-F238E27FC236}">
                <a16:creationId xmlns:a16="http://schemas.microsoft.com/office/drawing/2014/main" id="{15C9FB43-C8C8-3D43-A757-1F2F08143A27}"/>
              </a:ext>
            </a:extLst>
          </p:cNvPr>
          <p:cNvSpPr>
            <a:spLocks noGrp="1" noChangeArrowheads="1"/>
          </p:cNvSpPr>
          <p:nvPr>
            <p:ph type="title"/>
          </p:nvPr>
        </p:nvSpPr>
        <p:spPr>
          <a:xfrm>
            <a:off x="723619" y="891241"/>
            <a:ext cx="3939084" cy="5075519"/>
          </a:xfrm>
        </p:spPr>
        <p:txBody>
          <a:bodyPr vert="horz" lIns="92075" tIns="46038" rIns="92075" bIns="46038" rtlCol="0">
            <a:normAutofit/>
          </a:bodyPr>
          <a:lstStyle/>
          <a:p>
            <a:pPr algn="r"/>
            <a:r>
              <a:rPr lang="en-US" altLang="en-US"/>
              <a:t>Risks of Biometrics</a:t>
            </a:r>
          </a:p>
        </p:txBody>
      </p:sp>
      <p:cxnSp>
        <p:nvCxnSpPr>
          <p:cNvPr id="79" name="Straight Connector 78">
            <a:extLst>
              <a:ext uri="{FF2B5EF4-FFF2-40B4-BE49-F238E27FC236}">
                <a16:creationId xmlns:a16="http://schemas.microsoft.com/office/drawing/2014/main" id="{8A5AEE14-4971-4A17-9134-2678A90F29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9078"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388" name="Rectangle 3">
            <a:extLst>
              <a:ext uri="{FF2B5EF4-FFF2-40B4-BE49-F238E27FC236}">
                <a16:creationId xmlns:a16="http://schemas.microsoft.com/office/drawing/2014/main" id="{DA3BAFA4-F8EC-EB4D-A7DE-3DE685AE3874}"/>
              </a:ext>
            </a:extLst>
          </p:cNvPr>
          <p:cNvSpPr>
            <a:spLocks noGrp="1" noChangeArrowheads="1"/>
          </p:cNvSpPr>
          <p:nvPr>
            <p:ph idx="1"/>
          </p:nvPr>
        </p:nvSpPr>
        <p:spPr>
          <a:xfrm>
            <a:off x="5300811" y="891241"/>
            <a:ext cx="6167570" cy="5347327"/>
          </a:xfrm>
        </p:spPr>
        <p:txBody>
          <a:bodyPr vert="horz" lIns="92075" tIns="46038" rIns="92075" bIns="46038" rtlCol="0" anchor="ctr">
            <a:noAutofit/>
          </a:bodyPr>
          <a:lstStyle/>
          <a:p>
            <a:r>
              <a:rPr lang="en-US" altLang="en-US" sz="2400" dirty="0"/>
              <a:t>Usability</a:t>
            </a:r>
          </a:p>
          <a:p>
            <a:pPr lvl="1"/>
            <a:r>
              <a:rPr lang="en-US" altLang="en-US" sz="2000" dirty="0"/>
              <a:t>Criminal gives an inexperienced policeman fingerprints in the wrong order: record not found; gets off as a first-time offender</a:t>
            </a:r>
          </a:p>
          <a:p>
            <a:r>
              <a:rPr lang="en-US" altLang="en-US" sz="2400" dirty="0"/>
              <a:t>Can be cloned or separated from the person</a:t>
            </a:r>
          </a:p>
          <a:p>
            <a:pPr lvl="1"/>
            <a:r>
              <a:rPr lang="en-US" altLang="en-US" sz="2000" dirty="0"/>
              <a:t>Ross Anderson: in countries where fingerprints are used to pay pensions, there are persistent tales of “Granny’s finger in the pickle jar” being the most valuable property she bequeathed to her family</a:t>
            </a:r>
          </a:p>
          <a:p>
            <a:r>
              <a:rPr lang="en-US" altLang="en-US" sz="2400" dirty="0"/>
              <a:t>False matches due to the birthday paradox</a:t>
            </a:r>
          </a:p>
          <a:p>
            <a:pPr lvl="1"/>
            <a:r>
              <a:rPr lang="en-US" altLang="en-US" sz="2000" dirty="0"/>
              <a:t>With the false accept rate of 1 in a million, probability of a false match is above 50% with only 1609 samples</a:t>
            </a:r>
          </a:p>
        </p:txBody>
      </p:sp>
    </p:spTree>
    <p:extLst>
      <p:ext uri="{BB962C8B-B14F-4D97-AF65-F5344CB8AC3E}">
        <p14:creationId xmlns:p14="http://schemas.microsoft.com/office/powerpoint/2010/main" val="3137505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2">
            <a:extLst>
              <a:ext uri="{FF2B5EF4-FFF2-40B4-BE49-F238E27FC236}">
                <a16:creationId xmlns:a16="http://schemas.microsoft.com/office/drawing/2014/main" id="{F12FAE76-1B60-334B-81E7-31C07B6848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292" r="8594" b="5302"/>
          <a:stretch>
            <a:fillRect/>
          </a:stretch>
        </p:blipFill>
        <p:spPr bwMode="auto">
          <a:xfrm>
            <a:off x="4832555" y="1069095"/>
            <a:ext cx="6816337" cy="488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3" name="Title 2">
            <a:extLst>
              <a:ext uri="{FF2B5EF4-FFF2-40B4-BE49-F238E27FC236}">
                <a16:creationId xmlns:a16="http://schemas.microsoft.com/office/drawing/2014/main" id="{D96C808B-129E-5D4E-AED0-05ECECC3CD5C}"/>
              </a:ext>
            </a:extLst>
          </p:cNvPr>
          <p:cNvSpPr>
            <a:spLocks noGrp="1"/>
          </p:cNvSpPr>
          <p:nvPr>
            <p:ph type="title"/>
          </p:nvPr>
        </p:nvSpPr>
        <p:spPr/>
        <p:txBody>
          <a:bodyPr/>
          <a:lstStyle/>
          <a:p>
            <a:r>
              <a:rPr lang="en-US" dirty="0"/>
              <a:t>Surgical Change</a:t>
            </a:r>
          </a:p>
        </p:txBody>
      </p:sp>
    </p:spTree>
    <p:extLst>
      <p:ext uri="{BB962C8B-B14F-4D97-AF65-F5344CB8AC3E}">
        <p14:creationId xmlns:p14="http://schemas.microsoft.com/office/powerpoint/2010/main" val="3013170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2">
            <a:extLst>
              <a:ext uri="{FF2B5EF4-FFF2-40B4-BE49-F238E27FC236}">
                <a16:creationId xmlns:a16="http://schemas.microsoft.com/office/drawing/2014/main" id="{F12FAE76-1B60-334B-81E7-31C07B68488F}"/>
              </a:ext>
            </a:extLst>
          </p:cNvPr>
          <p:cNvPicPr>
            <a:picLocks noChangeAspect="1" noChangeArrowheads="1"/>
          </p:cNvPicPr>
          <p:nvPr/>
        </p:nvPicPr>
        <p:blipFill>
          <a:blip r:embed="rId2"/>
          <a:srcRect t="10131" b="10131"/>
          <a:stretch/>
        </p:blipFill>
        <p:spPr bwMode="auto">
          <a:xfrm>
            <a:off x="4832555" y="1069095"/>
            <a:ext cx="6816337" cy="488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3" name="Title 2">
            <a:extLst>
              <a:ext uri="{FF2B5EF4-FFF2-40B4-BE49-F238E27FC236}">
                <a16:creationId xmlns:a16="http://schemas.microsoft.com/office/drawing/2014/main" id="{D96C808B-129E-5D4E-AED0-05ECECC3CD5C}"/>
              </a:ext>
            </a:extLst>
          </p:cNvPr>
          <p:cNvSpPr>
            <a:spLocks noGrp="1"/>
          </p:cNvSpPr>
          <p:nvPr>
            <p:ph type="title"/>
          </p:nvPr>
        </p:nvSpPr>
        <p:spPr/>
        <p:txBody>
          <a:bodyPr/>
          <a:lstStyle/>
          <a:p>
            <a:r>
              <a:rPr lang="en-US" dirty="0"/>
              <a:t>Theft</a:t>
            </a:r>
          </a:p>
        </p:txBody>
      </p:sp>
    </p:spTree>
    <p:extLst>
      <p:ext uri="{BB962C8B-B14F-4D97-AF65-F5344CB8AC3E}">
        <p14:creationId xmlns:p14="http://schemas.microsoft.com/office/powerpoint/2010/main" val="1257980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1" name="Picture 4" descr="ba">
            <a:extLst>
              <a:ext uri="{FF2B5EF4-FFF2-40B4-BE49-F238E27FC236}">
                <a16:creationId xmlns:a16="http://schemas.microsoft.com/office/drawing/2014/main" id="{02F78D90-AB33-5E4C-8E03-5DE18FF71C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776" y="2514600"/>
            <a:ext cx="8404225"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25" name="Oval 5">
            <a:extLst>
              <a:ext uri="{FF2B5EF4-FFF2-40B4-BE49-F238E27FC236}">
                <a16:creationId xmlns:a16="http://schemas.microsoft.com/office/drawing/2014/main" id="{58378043-5CFD-D142-A0B8-5726F3CC02E4}"/>
              </a:ext>
            </a:extLst>
          </p:cNvPr>
          <p:cNvSpPr>
            <a:spLocks noChangeArrowheads="1"/>
          </p:cNvSpPr>
          <p:nvPr/>
        </p:nvSpPr>
        <p:spPr bwMode="auto">
          <a:xfrm>
            <a:off x="1600200" y="3886200"/>
            <a:ext cx="8915400" cy="9144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p>
        </p:txBody>
      </p:sp>
      <p:sp>
        <p:nvSpPr>
          <p:cNvPr id="1054726" name="Text Box 6">
            <a:extLst>
              <a:ext uri="{FF2B5EF4-FFF2-40B4-BE49-F238E27FC236}">
                <a16:creationId xmlns:a16="http://schemas.microsoft.com/office/drawing/2014/main" id="{25836124-9E59-4D46-A557-9921C55560DE}"/>
              </a:ext>
            </a:extLst>
          </p:cNvPr>
          <p:cNvSpPr txBox="1">
            <a:spLocks noChangeArrowheads="1"/>
          </p:cNvSpPr>
          <p:nvPr/>
        </p:nvSpPr>
        <p:spPr bwMode="auto">
          <a:xfrm>
            <a:off x="4221162" y="5029200"/>
            <a:ext cx="54390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dirty="0">
                <a:solidFill>
                  <a:srgbClr val="FF0000"/>
                </a:solidFill>
                <a:latin typeface="+mn-lt"/>
              </a:rPr>
              <a:t>Generated by a computer algorithm trained on handwriting samples</a:t>
            </a:r>
          </a:p>
        </p:txBody>
      </p:sp>
      <p:sp>
        <p:nvSpPr>
          <p:cNvPr id="3" name="Title 2">
            <a:extLst>
              <a:ext uri="{FF2B5EF4-FFF2-40B4-BE49-F238E27FC236}">
                <a16:creationId xmlns:a16="http://schemas.microsoft.com/office/drawing/2014/main" id="{A1ED182C-BCE4-3C4F-8DD2-F2422CA775DB}"/>
              </a:ext>
            </a:extLst>
          </p:cNvPr>
          <p:cNvSpPr>
            <a:spLocks noGrp="1"/>
          </p:cNvSpPr>
          <p:nvPr>
            <p:ph type="title"/>
          </p:nvPr>
        </p:nvSpPr>
        <p:spPr/>
        <p:txBody>
          <a:bodyPr/>
          <a:lstStyle/>
          <a:p>
            <a:r>
              <a:rPr lang="en-US" dirty="0"/>
              <a:t>Generative Forgery</a:t>
            </a:r>
          </a:p>
        </p:txBody>
      </p:sp>
      <p:sp>
        <p:nvSpPr>
          <p:cNvPr id="4" name="TextBox 3">
            <a:extLst>
              <a:ext uri="{FF2B5EF4-FFF2-40B4-BE49-F238E27FC236}">
                <a16:creationId xmlns:a16="http://schemas.microsoft.com/office/drawing/2014/main" id="{9CB7D0D9-C54F-9445-A39A-BECAACE8436A}"/>
              </a:ext>
            </a:extLst>
          </p:cNvPr>
          <p:cNvSpPr txBox="1"/>
          <p:nvPr/>
        </p:nvSpPr>
        <p:spPr>
          <a:xfrm>
            <a:off x="8940318" y="6030740"/>
            <a:ext cx="2693366" cy="369332"/>
          </a:xfrm>
          <a:prstGeom prst="rect">
            <a:avLst/>
          </a:prstGeom>
          <a:noFill/>
        </p:spPr>
        <p:txBody>
          <a:bodyPr wrap="none" rtlCol="0">
            <a:spAutoFit/>
          </a:bodyPr>
          <a:lstStyle/>
          <a:p>
            <a:r>
              <a:rPr lang="en-US" i="1" dirty="0"/>
              <a:t>Ballard, </a:t>
            </a:r>
            <a:r>
              <a:rPr lang="en-US" i="1" dirty="0" err="1"/>
              <a:t>Monrose</a:t>
            </a:r>
            <a:r>
              <a:rPr lang="en-US" i="1" dirty="0"/>
              <a:t>, </a:t>
            </a:r>
            <a:r>
              <a:rPr lang="en-US" i="1" dirty="0" err="1"/>
              <a:t>Lopresti</a:t>
            </a:r>
            <a:endParaRPr lang="en-US" i="1" dirty="0"/>
          </a:p>
        </p:txBody>
      </p:sp>
    </p:spTree>
    <p:extLst>
      <p:ext uri="{BB962C8B-B14F-4D97-AF65-F5344CB8AC3E}">
        <p14:creationId xmlns:p14="http://schemas.microsoft.com/office/powerpoint/2010/main" val="26978293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47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4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25" grpId="0" animBg="1"/>
      <p:bldP spid="10547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3">
            <a:extLst>
              <a:ext uri="{FF2B5EF4-FFF2-40B4-BE49-F238E27FC236}">
                <a16:creationId xmlns:a16="http://schemas.microsoft.com/office/drawing/2014/main" id="{BD63035A-D3A2-0E40-9D94-C3F9A1B2622F}"/>
              </a:ext>
            </a:extLst>
          </p:cNvPr>
          <p:cNvSpPr>
            <a:spLocks noGrp="1" noChangeArrowheads="1"/>
          </p:cNvSpPr>
          <p:nvPr>
            <p:ph type="body" idx="1"/>
          </p:nvPr>
        </p:nvSpPr>
        <p:spPr>
          <a:xfrm>
            <a:off x="1114732" y="1864968"/>
            <a:ext cx="8458200" cy="1066800"/>
          </a:xfrm>
          <a:noFill/>
        </p:spPr>
        <p:txBody>
          <a:bodyPr vert="horz" lIns="92075" tIns="46038" rIns="92075" bIns="46038" rtlCol="0">
            <a:normAutofit/>
          </a:bodyPr>
          <a:lstStyle/>
          <a:p>
            <a:pPr>
              <a:buFont typeface="Monotype Sorts" pitchFamily="2" charset="2"/>
              <a:buNone/>
            </a:pPr>
            <a:r>
              <a:rPr lang="en-US" altLang="en-US" sz="2400" dirty="0"/>
              <a:t>Clone a biometric without victim’s knowledge or assistance</a:t>
            </a:r>
          </a:p>
        </p:txBody>
      </p:sp>
      <p:pic>
        <p:nvPicPr>
          <p:cNvPr id="19461" name="Picture 2" descr="http://www.jenmagazine.com/media/clean-movies/jenn/uploaded_images/sneakers-cover-709082.jpg">
            <a:extLst>
              <a:ext uri="{FF2B5EF4-FFF2-40B4-BE49-F238E27FC236}">
                <a16:creationId xmlns:a16="http://schemas.microsoft.com/office/drawing/2014/main" id="{444E8D08-DD63-7C4D-8F7A-02AA8045A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943" y="2494233"/>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TextBox 5">
            <a:extLst>
              <a:ext uri="{FF2B5EF4-FFF2-40B4-BE49-F238E27FC236}">
                <a16:creationId xmlns:a16="http://schemas.microsoft.com/office/drawing/2014/main" id="{97EFB288-B178-754C-9D41-C7876D98D39C}"/>
              </a:ext>
            </a:extLst>
          </p:cNvPr>
          <p:cNvSpPr txBox="1">
            <a:spLocks noChangeArrowheads="1"/>
          </p:cNvSpPr>
          <p:nvPr/>
        </p:nvSpPr>
        <p:spPr bwMode="auto">
          <a:xfrm>
            <a:off x="1948428" y="4618850"/>
            <a:ext cx="2177199"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lnSpc>
                <a:spcPct val="80000"/>
              </a:lnSpc>
              <a:buFontTx/>
              <a:buNone/>
            </a:pPr>
            <a:r>
              <a:rPr lang="en-US" altLang="en-US" dirty="0">
                <a:solidFill>
                  <a:schemeClr val="tx1"/>
                </a:solidFill>
                <a:latin typeface="+mn-lt"/>
              </a:rPr>
              <a:t>“my voice is my</a:t>
            </a:r>
          </a:p>
          <a:p>
            <a:pPr algn="ctr">
              <a:lnSpc>
                <a:spcPct val="80000"/>
              </a:lnSpc>
              <a:buFontTx/>
              <a:buNone/>
            </a:pPr>
            <a:r>
              <a:rPr lang="en-US" altLang="en-US" dirty="0">
                <a:solidFill>
                  <a:schemeClr val="tx1"/>
                </a:solidFill>
                <a:latin typeface="+mn-lt"/>
              </a:rPr>
              <a:t>passport”</a:t>
            </a:r>
          </a:p>
        </p:txBody>
      </p:sp>
      <p:pic>
        <p:nvPicPr>
          <p:cNvPr id="19463" name="Picture 4" descr="http://ecx.images-amazon.com/images/I/51S3M8Q8YML._SL500_AA300_.jpg">
            <a:extLst>
              <a:ext uri="{FF2B5EF4-FFF2-40B4-BE49-F238E27FC236}">
                <a16:creationId xmlns:a16="http://schemas.microsoft.com/office/drawing/2014/main" id="{3F53593E-4338-9144-A7E4-F1724F1EA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513" y="2387944"/>
            <a:ext cx="2455863"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TextBox 7">
            <a:extLst>
              <a:ext uri="{FF2B5EF4-FFF2-40B4-BE49-F238E27FC236}">
                <a16:creationId xmlns:a16="http://schemas.microsoft.com/office/drawing/2014/main" id="{61D52C9F-E0B1-8F46-BD16-A1D8791BA884}"/>
              </a:ext>
            </a:extLst>
          </p:cNvPr>
          <p:cNvSpPr txBox="1">
            <a:spLocks noChangeArrowheads="1"/>
          </p:cNvSpPr>
          <p:nvPr/>
        </p:nvSpPr>
        <p:spPr bwMode="auto">
          <a:xfrm>
            <a:off x="5164494" y="4998801"/>
            <a:ext cx="1863011"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lnSpc>
                <a:spcPct val="80000"/>
              </a:lnSpc>
              <a:buFontTx/>
              <a:buNone/>
            </a:pPr>
            <a:r>
              <a:rPr lang="en-US" altLang="en-US" dirty="0">
                <a:solidFill>
                  <a:schemeClr val="tx1"/>
                </a:solidFill>
                <a:latin typeface="+mn-lt"/>
              </a:rPr>
              <a:t>cloned retina</a:t>
            </a:r>
          </a:p>
        </p:txBody>
      </p:sp>
      <p:pic>
        <p:nvPicPr>
          <p:cNvPr id="19465" name="Picture 6" descr="http://www.stomptokyo.com/otf/charliesangels/ca-cvr.jpg">
            <a:extLst>
              <a:ext uri="{FF2B5EF4-FFF2-40B4-BE49-F238E27FC236}">
                <a16:creationId xmlns:a16="http://schemas.microsoft.com/office/drawing/2014/main" id="{D60B21F4-4751-D842-B998-C01B190833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6547" y="2445933"/>
            <a:ext cx="1884363"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TextBox 9">
            <a:extLst>
              <a:ext uri="{FF2B5EF4-FFF2-40B4-BE49-F238E27FC236}">
                <a16:creationId xmlns:a16="http://schemas.microsoft.com/office/drawing/2014/main" id="{6196FF96-7FB1-9045-B3A1-9B47D7CA128C}"/>
              </a:ext>
            </a:extLst>
          </p:cNvPr>
          <p:cNvSpPr txBox="1">
            <a:spLocks noChangeArrowheads="1"/>
          </p:cNvSpPr>
          <p:nvPr/>
        </p:nvSpPr>
        <p:spPr bwMode="auto">
          <a:xfrm>
            <a:off x="7270263" y="5274450"/>
            <a:ext cx="411539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dirty="0">
                <a:solidFill>
                  <a:schemeClr val="tx1"/>
                </a:solidFill>
                <a:latin typeface="+mn-lt"/>
              </a:rPr>
              <a:t>Fingerprints from beer bottles</a:t>
            </a:r>
          </a:p>
          <a:p>
            <a:pPr>
              <a:buFontTx/>
              <a:buNone/>
            </a:pPr>
            <a:r>
              <a:rPr lang="en-US" altLang="en-US" dirty="0">
                <a:solidFill>
                  <a:schemeClr val="tx1"/>
                </a:solidFill>
                <a:latin typeface="+mn-lt"/>
              </a:rPr>
              <a:t>Eye laser scan</a:t>
            </a:r>
          </a:p>
        </p:txBody>
      </p:sp>
      <p:sp>
        <p:nvSpPr>
          <p:cNvPr id="4" name="Title 3">
            <a:extLst>
              <a:ext uri="{FF2B5EF4-FFF2-40B4-BE49-F238E27FC236}">
                <a16:creationId xmlns:a16="http://schemas.microsoft.com/office/drawing/2014/main" id="{AF39D03E-EFF3-264C-BB08-E23A94A58EAD}"/>
              </a:ext>
            </a:extLst>
          </p:cNvPr>
          <p:cNvSpPr>
            <a:spLocks noGrp="1"/>
          </p:cNvSpPr>
          <p:nvPr>
            <p:ph type="title"/>
          </p:nvPr>
        </p:nvSpPr>
        <p:spPr/>
        <p:txBody>
          <a:bodyPr/>
          <a:lstStyle/>
          <a:p>
            <a:r>
              <a:rPr lang="en-US" dirty="0"/>
              <a:t>Involuntary Cloning</a:t>
            </a:r>
          </a:p>
        </p:txBody>
      </p:sp>
      <p:sp>
        <p:nvSpPr>
          <p:cNvPr id="5" name="TextBox 4">
            <a:extLst>
              <a:ext uri="{FF2B5EF4-FFF2-40B4-BE49-F238E27FC236}">
                <a16:creationId xmlns:a16="http://schemas.microsoft.com/office/drawing/2014/main" id="{B773E629-BC20-3445-B310-C97171413A11}"/>
              </a:ext>
            </a:extLst>
          </p:cNvPr>
          <p:cNvSpPr txBox="1"/>
          <p:nvPr/>
        </p:nvSpPr>
        <p:spPr>
          <a:xfrm>
            <a:off x="526128" y="5813060"/>
            <a:ext cx="4286751" cy="584775"/>
          </a:xfrm>
          <a:prstGeom prst="rect">
            <a:avLst/>
          </a:prstGeom>
          <a:noFill/>
        </p:spPr>
        <p:txBody>
          <a:bodyPr wrap="none" rtlCol="0">
            <a:spAutoFit/>
          </a:bodyPr>
          <a:lstStyle/>
          <a:p>
            <a:r>
              <a:rPr lang="en-US" sz="3200" dirty="0">
                <a:solidFill>
                  <a:srgbClr val="C00000"/>
                </a:solidFill>
                <a:latin typeface="Segoe Print" panose="02000800000000000000" pitchFamily="2" charset="0"/>
              </a:rPr>
              <a:t>Bad news: it works!</a:t>
            </a:r>
          </a:p>
        </p:txBody>
      </p:sp>
    </p:spTree>
    <p:extLst>
      <p:ext uri="{BB962C8B-B14F-4D97-AF65-F5344CB8AC3E}">
        <p14:creationId xmlns:p14="http://schemas.microsoft.com/office/powerpoint/2010/main" val="3584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5">
            <a:extLst>
              <a:ext uri="{FF2B5EF4-FFF2-40B4-BE49-F238E27FC236}">
                <a16:creationId xmlns:a16="http://schemas.microsoft.com/office/drawing/2014/main" id="{751DC7A4-A021-BB4F-9D1B-357A2E671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871" t="19803" r="10231" b="10231"/>
          <a:stretch>
            <a:fillRect/>
          </a:stretch>
        </p:blipFill>
        <p:spPr bwMode="auto">
          <a:xfrm>
            <a:off x="1174955" y="1662565"/>
            <a:ext cx="6671187" cy="4552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19461" name="Oval 6">
            <a:extLst>
              <a:ext uri="{FF2B5EF4-FFF2-40B4-BE49-F238E27FC236}">
                <a16:creationId xmlns:a16="http://schemas.microsoft.com/office/drawing/2014/main" id="{F589FE9D-FD79-0A48-85B6-30372CC54D52}"/>
              </a:ext>
            </a:extLst>
          </p:cNvPr>
          <p:cNvSpPr>
            <a:spLocks noChangeArrowheads="1"/>
          </p:cNvSpPr>
          <p:nvPr/>
        </p:nvSpPr>
        <p:spPr bwMode="auto">
          <a:xfrm>
            <a:off x="4951771" y="1550644"/>
            <a:ext cx="2743200" cy="46355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p>
        </p:txBody>
      </p:sp>
      <p:sp>
        <p:nvSpPr>
          <p:cNvPr id="3" name="Title 2">
            <a:extLst>
              <a:ext uri="{FF2B5EF4-FFF2-40B4-BE49-F238E27FC236}">
                <a16:creationId xmlns:a16="http://schemas.microsoft.com/office/drawing/2014/main" id="{AD59C4BF-DBC3-4949-ADC3-46D9D4D8FE08}"/>
              </a:ext>
            </a:extLst>
          </p:cNvPr>
          <p:cNvSpPr>
            <a:spLocks noGrp="1"/>
          </p:cNvSpPr>
          <p:nvPr>
            <p:ph type="title"/>
          </p:nvPr>
        </p:nvSpPr>
        <p:spPr/>
        <p:txBody>
          <a:bodyPr/>
          <a:lstStyle/>
          <a:p>
            <a:r>
              <a:rPr lang="en-US" dirty="0"/>
              <a:t>Cloning a Finger</a:t>
            </a:r>
          </a:p>
        </p:txBody>
      </p:sp>
      <p:sp>
        <p:nvSpPr>
          <p:cNvPr id="9" name="TextBox 8">
            <a:extLst>
              <a:ext uri="{FF2B5EF4-FFF2-40B4-BE49-F238E27FC236}">
                <a16:creationId xmlns:a16="http://schemas.microsoft.com/office/drawing/2014/main" id="{ACB7FD94-AD5E-A44C-9368-72E1456E7F25}"/>
              </a:ext>
            </a:extLst>
          </p:cNvPr>
          <p:cNvSpPr txBox="1"/>
          <p:nvPr/>
        </p:nvSpPr>
        <p:spPr>
          <a:xfrm>
            <a:off x="10287000" y="6046840"/>
            <a:ext cx="1168910" cy="338554"/>
          </a:xfrm>
          <a:prstGeom prst="rect">
            <a:avLst/>
          </a:prstGeom>
          <a:noFill/>
        </p:spPr>
        <p:txBody>
          <a:bodyPr wrap="none" rtlCol="0">
            <a:spAutoFit/>
          </a:bodyPr>
          <a:lstStyle/>
          <a:p>
            <a:r>
              <a:rPr lang="en-US" sz="1600" i="1" dirty="0"/>
              <a:t>Matsumoto</a:t>
            </a:r>
          </a:p>
        </p:txBody>
      </p:sp>
    </p:spTree>
    <p:extLst>
      <p:ext uri="{BB962C8B-B14F-4D97-AF65-F5344CB8AC3E}">
        <p14:creationId xmlns:p14="http://schemas.microsoft.com/office/powerpoint/2010/main" val="39140775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6">
            <a:extLst>
              <a:ext uri="{FF2B5EF4-FFF2-40B4-BE49-F238E27FC236}">
                <a16:creationId xmlns:a16="http://schemas.microsoft.com/office/drawing/2014/main" id="{ACF2AF0D-C779-4A41-832C-A8A69B64F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333" t="19260" r="11111" b="9630"/>
          <a:stretch>
            <a:fillRect/>
          </a:stretch>
        </p:blipFill>
        <p:spPr bwMode="auto">
          <a:xfrm>
            <a:off x="1238865" y="1675640"/>
            <a:ext cx="6576319" cy="464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2" name="TextBox 1">
            <a:extLst>
              <a:ext uri="{FF2B5EF4-FFF2-40B4-BE49-F238E27FC236}">
                <a16:creationId xmlns:a16="http://schemas.microsoft.com/office/drawing/2014/main" id="{64D6E085-A369-B340-8C3A-9F5282271D41}"/>
              </a:ext>
            </a:extLst>
          </p:cNvPr>
          <p:cNvSpPr txBox="1"/>
          <p:nvPr/>
        </p:nvSpPr>
        <p:spPr>
          <a:xfrm>
            <a:off x="10287000" y="6046840"/>
            <a:ext cx="1168910" cy="338554"/>
          </a:xfrm>
          <a:prstGeom prst="rect">
            <a:avLst/>
          </a:prstGeom>
          <a:noFill/>
        </p:spPr>
        <p:txBody>
          <a:bodyPr wrap="none" rtlCol="0">
            <a:spAutoFit/>
          </a:bodyPr>
          <a:lstStyle/>
          <a:p>
            <a:r>
              <a:rPr lang="en-US" sz="1600" i="1" dirty="0"/>
              <a:t>Matsumoto</a:t>
            </a:r>
          </a:p>
        </p:txBody>
      </p:sp>
      <p:sp>
        <p:nvSpPr>
          <p:cNvPr id="4" name="Title 3">
            <a:extLst>
              <a:ext uri="{FF2B5EF4-FFF2-40B4-BE49-F238E27FC236}">
                <a16:creationId xmlns:a16="http://schemas.microsoft.com/office/drawing/2014/main" id="{5B2EE465-A875-FE45-BFFE-30BB98365AE9}"/>
              </a:ext>
            </a:extLst>
          </p:cNvPr>
          <p:cNvSpPr>
            <a:spLocks noGrp="1"/>
          </p:cNvSpPr>
          <p:nvPr>
            <p:ph type="title"/>
          </p:nvPr>
        </p:nvSpPr>
        <p:spPr/>
        <p:txBody>
          <a:bodyPr/>
          <a:lstStyle/>
          <a:p>
            <a:r>
              <a:rPr lang="en-US" dirty="0"/>
              <a:t>Cloning Process</a:t>
            </a:r>
          </a:p>
        </p:txBody>
      </p:sp>
    </p:spTree>
    <p:extLst>
      <p:ext uri="{BB962C8B-B14F-4D97-AF65-F5344CB8AC3E}">
        <p14:creationId xmlns:p14="http://schemas.microsoft.com/office/powerpoint/2010/main" val="2607278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sp>
      <p:sp>
        <p:nvSpPr>
          <p:cNvPr id="6147" name="Rectangle 2">
            <a:extLst>
              <a:ext uri="{FF2B5EF4-FFF2-40B4-BE49-F238E27FC236}">
                <a16:creationId xmlns:a16="http://schemas.microsoft.com/office/drawing/2014/main" id="{80389D69-B7C2-2C4A-9623-FE21F78C506A}"/>
              </a:ext>
            </a:extLst>
          </p:cNvPr>
          <p:cNvSpPr>
            <a:spLocks noGrp="1" noChangeArrowheads="1"/>
          </p:cNvSpPr>
          <p:nvPr>
            <p:ph type="title"/>
          </p:nvPr>
        </p:nvSpPr>
        <p:spPr>
          <a:xfrm>
            <a:off x="573409" y="559477"/>
            <a:ext cx="3765200" cy="5709931"/>
          </a:xfrm>
        </p:spPr>
        <p:txBody>
          <a:bodyPr vert="horz" lIns="92075" tIns="46038" rIns="92075" bIns="46038" rtlCol="0">
            <a:normAutofit/>
          </a:bodyPr>
          <a:lstStyle/>
          <a:p>
            <a:pPr algn="ctr"/>
            <a:r>
              <a:rPr lang="en-US" altLang="en-US"/>
              <a:t>Biometric Authentication</a:t>
            </a:r>
          </a:p>
        </p:txBody>
      </p:sp>
      <p:sp>
        <p:nvSpPr>
          <p:cNvPr id="78" name="Rectangle 77">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6150" name="Rectangle 3">
            <a:extLst>
              <a:ext uri="{FF2B5EF4-FFF2-40B4-BE49-F238E27FC236}">
                <a16:creationId xmlns:a16="http://schemas.microsoft.com/office/drawing/2014/main" id="{048AF040-A314-49B0-A7C7-7678D4E6B942}"/>
              </a:ext>
            </a:extLst>
          </p:cNvPr>
          <p:cNvGraphicFramePr>
            <a:graphicFrameLocks noGrp="1"/>
          </p:cNvGraphicFramePr>
          <p:nvPr>
            <p:ph idx="1"/>
            <p:extLst>
              <p:ext uri="{D42A27DB-BD31-4B8C-83A1-F6EECF244321}">
                <p14:modId xmlns:p14="http://schemas.microsoft.com/office/powerpoint/2010/main" val="1586667210"/>
              </p:ext>
            </p:extLst>
          </p:nvPr>
        </p:nvGraphicFramePr>
        <p:xfrm>
          <a:off x="5315891" y="781665"/>
          <a:ext cx="6479180" cy="525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837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5">
            <a:extLst>
              <a:ext uri="{FF2B5EF4-FFF2-40B4-BE49-F238E27FC236}">
                <a16:creationId xmlns:a16="http://schemas.microsoft.com/office/drawing/2014/main" id="{ED982414-A8CF-484D-8F21-8FC86B128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746" t="20915" r="10785" b="9804"/>
          <a:stretch>
            <a:fillRect/>
          </a:stretch>
        </p:blipFill>
        <p:spPr bwMode="auto">
          <a:xfrm>
            <a:off x="1216741" y="1765300"/>
            <a:ext cx="6934200"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3" name="Title 2">
            <a:extLst>
              <a:ext uri="{FF2B5EF4-FFF2-40B4-BE49-F238E27FC236}">
                <a16:creationId xmlns:a16="http://schemas.microsoft.com/office/drawing/2014/main" id="{5C67745A-6BDD-7B4B-8FEE-08C819380771}"/>
              </a:ext>
            </a:extLst>
          </p:cNvPr>
          <p:cNvSpPr>
            <a:spLocks noGrp="1"/>
          </p:cNvSpPr>
          <p:nvPr>
            <p:ph type="title"/>
          </p:nvPr>
        </p:nvSpPr>
        <p:spPr/>
        <p:txBody>
          <a:bodyPr/>
          <a:lstStyle/>
          <a:p>
            <a:r>
              <a:rPr lang="en-US" dirty="0"/>
              <a:t>Fingerprint Image</a:t>
            </a:r>
          </a:p>
        </p:txBody>
      </p:sp>
      <p:sp>
        <p:nvSpPr>
          <p:cNvPr id="8" name="TextBox 7">
            <a:extLst>
              <a:ext uri="{FF2B5EF4-FFF2-40B4-BE49-F238E27FC236}">
                <a16:creationId xmlns:a16="http://schemas.microsoft.com/office/drawing/2014/main" id="{2ED11795-4398-5444-B9DD-C8A72E01C274}"/>
              </a:ext>
            </a:extLst>
          </p:cNvPr>
          <p:cNvSpPr txBox="1"/>
          <p:nvPr/>
        </p:nvSpPr>
        <p:spPr>
          <a:xfrm>
            <a:off x="10287000" y="6046840"/>
            <a:ext cx="1168910" cy="338554"/>
          </a:xfrm>
          <a:prstGeom prst="rect">
            <a:avLst/>
          </a:prstGeom>
          <a:noFill/>
        </p:spPr>
        <p:txBody>
          <a:bodyPr wrap="none" rtlCol="0">
            <a:spAutoFit/>
          </a:bodyPr>
          <a:lstStyle/>
          <a:p>
            <a:r>
              <a:rPr lang="en-US" sz="1600" i="1" dirty="0"/>
              <a:t>Matsumoto</a:t>
            </a:r>
          </a:p>
        </p:txBody>
      </p:sp>
    </p:spTree>
    <p:extLst>
      <p:ext uri="{BB962C8B-B14F-4D97-AF65-F5344CB8AC3E}">
        <p14:creationId xmlns:p14="http://schemas.microsoft.com/office/powerpoint/2010/main" val="2085966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5">
            <a:extLst>
              <a:ext uri="{FF2B5EF4-FFF2-40B4-BE49-F238E27FC236}">
                <a16:creationId xmlns:a16="http://schemas.microsoft.com/office/drawing/2014/main" id="{71F547D3-A6A4-5746-A3F2-38C3F6160E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637" t="21213" r="11363" b="10606"/>
          <a:stretch>
            <a:fillRect/>
          </a:stretch>
        </p:blipFill>
        <p:spPr bwMode="auto">
          <a:xfrm>
            <a:off x="1214284" y="1792910"/>
            <a:ext cx="6858000"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3" name="Title 2">
            <a:extLst>
              <a:ext uri="{FF2B5EF4-FFF2-40B4-BE49-F238E27FC236}">
                <a16:creationId xmlns:a16="http://schemas.microsoft.com/office/drawing/2014/main" id="{C41E83F8-312E-734E-8A5B-87858CF58DF7}"/>
              </a:ext>
            </a:extLst>
          </p:cNvPr>
          <p:cNvSpPr>
            <a:spLocks noGrp="1"/>
          </p:cNvSpPr>
          <p:nvPr>
            <p:ph type="title"/>
          </p:nvPr>
        </p:nvSpPr>
        <p:spPr/>
        <p:txBody>
          <a:bodyPr/>
          <a:lstStyle/>
          <a:p>
            <a:r>
              <a:rPr lang="en-US" dirty="0"/>
              <a:t>Molding</a:t>
            </a:r>
          </a:p>
        </p:txBody>
      </p:sp>
      <p:sp>
        <p:nvSpPr>
          <p:cNvPr id="8" name="TextBox 7">
            <a:extLst>
              <a:ext uri="{FF2B5EF4-FFF2-40B4-BE49-F238E27FC236}">
                <a16:creationId xmlns:a16="http://schemas.microsoft.com/office/drawing/2014/main" id="{6F389871-9ABD-D742-B89F-B321B42744B8}"/>
              </a:ext>
            </a:extLst>
          </p:cNvPr>
          <p:cNvSpPr txBox="1"/>
          <p:nvPr/>
        </p:nvSpPr>
        <p:spPr>
          <a:xfrm>
            <a:off x="10287000" y="6046840"/>
            <a:ext cx="1168910" cy="338554"/>
          </a:xfrm>
          <a:prstGeom prst="rect">
            <a:avLst/>
          </a:prstGeom>
          <a:noFill/>
        </p:spPr>
        <p:txBody>
          <a:bodyPr wrap="none" rtlCol="0">
            <a:spAutoFit/>
          </a:bodyPr>
          <a:lstStyle/>
          <a:p>
            <a:r>
              <a:rPr lang="en-US" sz="1600" i="1" dirty="0"/>
              <a:t>Matsumoto</a:t>
            </a:r>
          </a:p>
        </p:txBody>
      </p:sp>
    </p:spTree>
    <p:extLst>
      <p:ext uri="{BB962C8B-B14F-4D97-AF65-F5344CB8AC3E}">
        <p14:creationId xmlns:p14="http://schemas.microsoft.com/office/powerpoint/2010/main" val="255729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1" name="Picture 5">
            <a:extLst>
              <a:ext uri="{FF2B5EF4-FFF2-40B4-BE49-F238E27FC236}">
                <a16:creationId xmlns:a16="http://schemas.microsoft.com/office/drawing/2014/main" id="{55FDC8CF-6936-9A49-B98B-9BB19E33E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411" t="24016" r="3922" b="14380"/>
          <a:stretch>
            <a:fillRect/>
          </a:stretch>
        </p:blipFill>
        <p:spPr bwMode="auto">
          <a:xfrm>
            <a:off x="1206909" y="1688690"/>
            <a:ext cx="7010400"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3" name="Title 2">
            <a:extLst>
              <a:ext uri="{FF2B5EF4-FFF2-40B4-BE49-F238E27FC236}">
                <a16:creationId xmlns:a16="http://schemas.microsoft.com/office/drawing/2014/main" id="{74958AB2-3657-3743-9F36-5F0236B4AE65}"/>
              </a:ext>
            </a:extLst>
          </p:cNvPr>
          <p:cNvSpPr>
            <a:spLocks noGrp="1"/>
          </p:cNvSpPr>
          <p:nvPr>
            <p:ph type="title"/>
          </p:nvPr>
        </p:nvSpPr>
        <p:spPr/>
        <p:txBody>
          <a:bodyPr/>
          <a:lstStyle/>
          <a:p>
            <a:r>
              <a:rPr lang="en-US" dirty="0"/>
              <a:t>The Mold and the Gummy Finger</a:t>
            </a:r>
          </a:p>
        </p:txBody>
      </p:sp>
      <p:sp>
        <p:nvSpPr>
          <p:cNvPr id="8" name="TextBox 7">
            <a:extLst>
              <a:ext uri="{FF2B5EF4-FFF2-40B4-BE49-F238E27FC236}">
                <a16:creationId xmlns:a16="http://schemas.microsoft.com/office/drawing/2014/main" id="{6B694594-CC99-9E44-B544-2E3EE5E8C779}"/>
              </a:ext>
            </a:extLst>
          </p:cNvPr>
          <p:cNvSpPr txBox="1"/>
          <p:nvPr/>
        </p:nvSpPr>
        <p:spPr>
          <a:xfrm>
            <a:off x="10287000" y="6046840"/>
            <a:ext cx="1168910" cy="338554"/>
          </a:xfrm>
          <a:prstGeom prst="rect">
            <a:avLst/>
          </a:prstGeom>
          <a:noFill/>
        </p:spPr>
        <p:txBody>
          <a:bodyPr wrap="none" rtlCol="0">
            <a:spAutoFit/>
          </a:bodyPr>
          <a:lstStyle/>
          <a:p>
            <a:r>
              <a:rPr lang="en-US" sz="1600" i="1" dirty="0"/>
              <a:t>Matsumoto</a:t>
            </a:r>
          </a:p>
        </p:txBody>
      </p:sp>
    </p:spTree>
    <p:extLst>
      <p:ext uri="{BB962C8B-B14F-4D97-AF65-F5344CB8AC3E}">
        <p14:creationId xmlns:p14="http://schemas.microsoft.com/office/powerpoint/2010/main" val="2351336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5">
            <a:extLst>
              <a:ext uri="{FF2B5EF4-FFF2-40B4-BE49-F238E27FC236}">
                <a16:creationId xmlns:a16="http://schemas.microsoft.com/office/drawing/2014/main" id="{DA880878-D361-C140-84BF-6F6C4270F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380" t="19719" r="11620" b="9859"/>
          <a:stretch>
            <a:fillRect/>
          </a:stretch>
        </p:blipFill>
        <p:spPr bwMode="auto">
          <a:xfrm>
            <a:off x="1201994" y="1705897"/>
            <a:ext cx="6781800"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25605" name="Oval 6">
            <a:extLst>
              <a:ext uri="{FF2B5EF4-FFF2-40B4-BE49-F238E27FC236}">
                <a16:creationId xmlns:a16="http://schemas.microsoft.com/office/drawing/2014/main" id="{D5E9A3D5-2D04-3149-9111-1C43C8DF83FC}"/>
              </a:ext>
            </a:extLst>
          </p:cNvPr>
          <p:cNvSpPr>
            <a:spLocks noChangeArrowheads="1"/>
          </p:cNvSpPr>
          <p:nvPr/>
        </p:nvSpPr>
        <p:spPr bwMode="auto">
          <a:xfrm>
            <a:off x="1201994" y="1655317"/>
            <a:ext cx="2514600" cy="5334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p>
        </p:txBody>
      </p:sp>
      <p:sp>
        <p:nvSpPr>
          <p:cNvPr id="3" name="Title 2">
            <a:extLst>
              <a:ext uri="{FF2B5EF4-FFF2-40B4-BE49-F238E27FC236}">
                <a16:creationId xmlns:a16="http://schemas.microsoft.com/office/drawing/2014/main" id="{50402A66-8607-4645-892E-62992CB2CABC}"/>
              </a:ext>
            </a:extLst>
          </p:cNvPr>
          <p:cNvSpPr>
            <a:spLocks noGrp="1"/>
          </p:cNvSpPr>
          <p:nvPr>
            <p:ph type="title"/>
          </p:nvPr>
        </p:nvSpPr>
        <p:spPr/>
        <p:txBody>
          <a:bodyPr/>
          <a:lstStyle/>
          <a:p>
            <a:r>
              <a:rPr lang="en-US" dirty="0"/>
              <a:t>The Print and the Clone</a:t>
            </a:r>
          </a:p>
        </p:txBody>
      </p:sp>
      <p:sp>
        <p:nvSpPr>
          <p:cNvPr id="9" name="TextBox 8">
            <a:extLst>
              <a:ext uri="{FF2B5EF4-FFF2-40B4-BE49-F238E27FC236}">
                <a16:creationId xmlns:a16="http://schemas.microsoft.com/office/drawing/2014/main" id="{BF360BBD-78DA-3548-AD3C-84140C7ACD60}"/>
              </a:ext>
            </a:extLst>
          </p:cNvPr>
          <p:cNvSpPr txBox="1"/>
          <p:nvPr/>
        </p:nvSpPr>
        <p:spPr>
          <a:xfrm>
            <a:off x="10287000" y="6046840"/>
            <a:ext cx="1168910" cy="338554"/>
          </a:xfrm>
          <a:prstGeom prst="rect">
            <a:avLst/>
          </a:prstGeom>
          <a:noFill/>
        </p:spPr>
        <p:txBody>
          <a:bodyPr wrap="none" rtlCol="0">
            <a:spAutoFit/>
          </a:bodyPr>
          <a:lstStyle/>
          <a:p>
            <a:r>
              <a:rPr lang="en-US" sz="1600" i="1" dirty="0"/>
              <a:t>Matsumoto</a:t>
            </a:r>
          </a:p>
        </p:txBody>
      </p:sp>
    </p:spTree>
    <p:extLst>
      <p:ext uri="{BB962C8B-B14F-4D97-AF65-F5344CB8AC3E}">
        <p14:creationId xmlns:p14="http://schemas.microsoft.com/office/powerpoint/2010/main" val="973385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62E3493C-9EE5-40C5-9902-4A0416374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C93C2DD8-0EC6-4B41-91E6-4A8E336AF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629" name="Picture 6" descr="playdoh">
            <a:extLst>
              <a:ext uri="{FF2B5EF4-FFF2-40B4-BE49-F238E27FC236}">
                <a16:creationId xmlns:a16="http://schemas.microsoft.com/office/drawing/2014/main" id="{B68BF88B-9916-9747-ADAF-3471FD9D9E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259" r="15875"/>
          <a:stretch/>
        </p:blipFill>
        <p:spPr bwMode="auto">
          <a:xfrm>
            <a:off x="234696" y="237744"/>
            <a:ext cx="3996183" cy="63825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Rectangle 77">
            <a:extLst>
              <a:ext uri="{FF2B5EF4-FFF2-40B4-BE49-F238E27FC236}">
                <a16:creationId xmlns:a16="http://schemas.microsoft.com/office/drawing/2014/main" id="{D5E3F933-FC69-4374-A35F-CF403653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9494" y="374904"/>
            <a:ext cx="7440649" cy="6108192"/>
          </a:xfrm>
          <a:prstGeom prst="rect">
            <a:avLst/>
          </a:prstGeom>
          <a:noFill/>
          <a:ln w="6350" cap="sq" cmpd="sng" algn="ctr">
            <a:solidFill>
              <a:schemeClr val="tx1">
                <a:lumMod val="75000"/>
                <a:lumOff val="25000"/>
              </a:schemeClr>
            </a:solidFill>
            <a:prstDash val="solid"/>
            <a:miter lim="800000"/>
          </a:ln>
          <a:effectLst/>
        </p:spPr>
      </p:sp>
      <p:sp>
        <p:nvSpPr>
          <p:cNvPr id="26627" name="Rectangle 2">
            <a:extLst>
              <a:ext uri="{FF2B5EF4-FFF2-40B4-BE49-F238E27FC236}">
                <a16:creationId xmlns:a16="http://schemas.microsoft.com/office/drawing/2014/main" id="{969CDB9C-3D00-0F40-86DB-17758B9C4FBE}"/>
              </a:ext>
            </a:extLst>
          </p:cNvPr>
          <p:cNvSpPr>
            <a:spLocks noGrp="1" noChangeArrowheads="1"/>
          </p:cNvSpPr>
          <p:nvPr>
            <p:ph type="title"/>
          </p:nvPr>
        </p:nvSpPr>
        <p:spPr>
          <a:xfrm>
            <a:off x="4965192" y="642593"/>
            <a:ext cx="6280826" cy="1746504"/>
          </a:xfrm>
        </p:spPr>
        <p:txBody>
          <a:bodyPr vert="horz" lIns="92075" tIns="46038" rIns="92075" bIns="46038" rtlCol="0">
            <a:normAutofit/>
          </a:bodyPr>
          <a:lstStyle/>
          <a:p>
            <a:r>
              <a:rPr lang="en-US" altLang="en-US"/>
              <a:t>Play-Doh Fingers</a:t>
            </a:r>
          </a:p>
        </p:txBody>
      </p:sp>
      <p:sp>
        <p:nvSpPr>
          <p:cNvPr id="26628" name="Rectangle 3">
            <a:extLst>
              <a:ext uri="{FF2B5EF4-FFF2-40B4-BE49-F238E27FC236}">
                <a16:creationId xmlns:a16="http://schemas.microsoft.com/office/drawing/2014/main" id="{F3944820-2D98-6642-B6B0-03E135326D36}"/>
              </a:ext>
            </a:extLst>
          </p:cNvPr>
          <p:cNvSpPr>
            <a:spLocks noGrp="1" noChangeArrowheads="1"/>
          </p:cNvSpPr>
          <p:nvPr>
            <p:ph idx="1"/>
          </p:nvPr>
        </p:nvSpPr>
        <p:spPr>
          <a:xfrm>
            <a:off x="4965191" y="2386584"/>
            <a:ext cx="6715531" cy="3648456"/>
          </a:xfrm>
        </p:spPr>
        <p:txBody>
          <a:bodyPr vert="horz" lIns="92075" tIns="46038" rIns="92075" bIns="46038" rtlCol="0">
            <a:normAutofit/>
          </a:bodyPr>
          <a:lstStyle/>
          <a:p>
            <a:r>
              <a:rPr lang="en-US" altLang="en-US" sz="2400" dirty="0"/>
              <a:t>Alternative to gelatin</a:t>
            </a:r>
          </a:p>
          <a:p>
            <a:r>
              <a:rPr lang="en-US" altLang="en-US" sz="2400" dirty="0"/>
              <a:t>Play-Doh fingers fool 90% of fingerprint scanners</a:t>
            </a:r>
          </a:p>
          <a:p>
            <a:pPr lvl="1"/>
            <a:r>
              <a:rPr lang="en-US" altLang="en-US" sz="2000" dirty="0"/>
              <a:t>Clarkson University study</a:t>
            </a:r>
          </a:p>
          <a:p>
            <a:r>
              <a:rPr lang="en-US" altLang="en-US" sz="2400" dirty="0"/>
              <a:t>Suggested perspiration measurement to test “liveness” of the finger</a:t>
            </a:r>
          </a:p>
        </p:txBody>
      </p:sp>
      <p:sp>
        <p:nvSpPr>
          <p:cNvPr id="7" name="TextBox 6">
            <a:extLst>
              <a:ext uri="{FF2B5EF4-FFF2-40B4-BE49-F238E27FC236}">
                <a16:creationId xmlns:a16="http://schemas.microsoft.com/office/drawing/2014/main" id="{9EDAAC1F-B6F8-304D-AE18-8B6C8E9B3CA7}"/>
              </a:ext>
            </a:extLst>
          </p:cNvPr>
          <p:cNvSpPr txBox="1"/>
          <p:nvPr/>
        </p:nvSpPr>
        <p:spPr>
          <a:xfrm>
            <a:off x="10287000" y="6046840"/>
            <a:ext cx="1034257" cy="338554"/>
          </a:xfrm>
          <a:prstGeom prst="rect">
            <a:avLst/>
          </a:prstGeom>
          <a:noFill/>
        </p:spPr>
        <p:txBody>
          <a:bodyPr wrap="none" rtlCol="0">
            <a:spAutoFit/>
          </a:bodyPr>
          <a:lstStyle/>
          <a:p>
            <a:pPr>
              <a:spcAft>
                <a:spcPts val="600"/>
              </a:spcAft>
            </a:pPr>
            <a:r>
              <a:rPr lang="en-US" sz="1600" i="1" dirty="0" err="1"/>
              <a:t>Schuckers</a:t>
            </a:r>
            <a:endParaRPr lang="en-US" sz="1600" i="1"/>
          </a:p>
        </p:txBody>
      </p:sp>
    </p:spTree>
    <p:extLst>
      <p:ext uri="{BB962C8B-B14F-4D97-AF65-F5344CB8AC3E}">
        <p14:creationId xmlns:p14="http://schemas.microsoft.com/office/powerpoint/2010/main" val="2341499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a:extLst>
              <a:ext uri="{FF2B5EF4-FFF2-40B4-BE49-F238E27FC236}">
                <a16:creationId xmlns:a16="http://schemas.microsoft.com/office/drawing/2014/main" id="{9A72051F-387B-AF4A-AA22-1FABD2EE5EA0}"/>
              </a:ext>
            </a:extLst>
          </p:cNvPr>
          <p:cNvSpPr>
            <a:spLocks noGrp="1" noChangeArrowheads="1"/>
          </p:cNvSpPr>
          <p:nvPr>
            <p:ph type="title"/>
          </p:nvPr>
        </p:nvSpPr>
        <p:spPr>
          <a:noFill/>
        </p:spPr>
        <p:txBody>
          <a:bodyPr vert="horz" lIns="92075" tIns="46038" rIns="92075" bIns="46038" rtlCol="0" anchor="ctr">
            <a:normAutofit/>
          </a:bodyPr>
          <a:lstStyle/>
          <a:p>
            <a:r>
              <a:rPr lang="en-US" altLang="en-US"/>
              <a:t>Identification vs. Authentication</a:t>
            </a:r>
          </a:p>
        </p:txBody>
      </p:sp>
      <p:sp>
        <p:nvSpPr>
          <p:cNvPr id="7172" name="Rectangle 3">
            <a:extLst>
              <a:ext uri="{FF2B5EF4-FFF2-40B4-BE49-F238E27FC236}">
                <a16:creationId xmlns:a16="http://schemas.microsoft.com/office/drawing/2014/main" id="{4424F350-6D4F-6F42-AF4E-5F7A326164ED}"/>
              </a:ext>
            </a:extLst>
          </p:cNvPr>
          <p:cNvSpPr>
            <a:spLocks noGrp="1" noChangeArrowheads="1"/>
          </p:cNvSpPr>
          <p:nvPr>
            <p:ph sz="half" idx="1"/>
          </p:nvPr>
        </p:nvSpPr>
        <p:spPr>
          <a:noFill/>
        </p:spPr>
        <p:txBody>
          <a:bodyPr vert="horz" lIns="92075" tIns="46038" rIns="92075" bIns="46038" rtlCol="0">
            <a:normAutofit/>
          </a:bodyPr>
          <a:lstStyle/>
          <a:p>
            <a:r>
              <a:rPr lang="en-US" altLang="en-US" sz="2400" dirty="0"/>
              <a:t>Identification: associate an identity with an event</a:t>
            </a:r>
          </a:p>
          <a:p>
            <a:pPr lvl="1"/>
            <a:r>
              <a:rPr lang="en-US" altLang="en-US" sz="2000" dirty="0"/>
              <a:t>Example: a fingerprint at a crime scene</a:t>
            </a:r>
          </a:p>
          <a:p>
            <a:pPr lvl="1"/>
            <a:r>
              <a:rPr lang="en-US" altLang="en-US" sz="2000" dirty="0"/>
              <a:t>Key question: </a:t>
            </a:r>
            <a:r>
              <a:rPr lang="en-US" altLang="en-US" sz="2000" dirty="0">
                <a:solidFill>
                  <a:srgbClr val="C00000"/>
                </a:solidFill>
              </a:rPr>
              <a:t>given a particular biometric reading, does there exist another person who has the same value of this biometric?</a:t>
            </a:r>
          </a:p>
        </p:txBody>
      </p:sp>
      <p:sp>
        <p:nvSpPr>
          <p:cNvPr id="2" name="Content Placeholder 1">
            <a:extLst>
              <a:ext uri="{FF2B5EF4-FFF2-40B4-BE49-F238E27FC236}">
                <a16:creationId xmlns:a16="http://schemas.microsoft.com/office/drawing/2014/main" id="{3B4183E4-4D55-5C48-9715-0F7BBB219E20}"/>
              </a:ext>
            </a:extLst>
          </p:cNvPr>
          <p:cNvSpPr>
            <a:spLocks noGrp="1"/>
          </p:cNvSpPr>
          <p:nvPr>
            <p:ph sz="half" idx="2"/>
          </p:nvPr>
        </p:nvSpPr>
        <p:spPr/>
        <p:txBody>
          <a:bodyPr/>
          <a:lstStyle/>
          <a:p>
            <a:r>
              <a:rPr lang="en-US" altLang="en-US" sz="2400" dirty="0"/>
              <a:t>Authentication: verify a claimed identity</a:t>
            </a:r>
          </a:p>
          <a:p>
            <a:pPr lvl="1"/>
            <a:r>
              <a:rPr lang="en-US" altLang="en-US" sz="2000" dirty="0"/>
              <a:t>Example: fingerprint scanner to enter a building</a:t>
            </a:r>
          </a:p>
          <a:p>
            <a:pPr lvl="1"/>
            <a:r>
              <a:rPr lang="en-US" altLang="en-US" sz="2000" dirty="0"/>
              <a:t>Key question: </a:t>
            </a:r>
            <a:r>
              <a:rPr lang="en-US" altLang="en-US" sz="2000" dirty="0">
                <a:solidFill>
                  <a:srgbClr val="C00000"/>
                </a:solidFill>
              </a:rPr>
              <a:t>do there exist any two persons who have the same value of this biometric?</a:t>
            </a:r>
          </a:p>
          <a:p>
            <a:pPr lvl="2"/>
            <a:r>
              <a:rPr lang="en-US" altLang="en-US" sz="1800" dirty="0"/>
              <a:t>Collisions are more frequent than you might think (birthday paradox!)</a:t>
            </a:r>
          </a:p>
          <a:p>
            <a:endParaRPr lang="en-US" sz="2400" dirty="0"/>
          </a:p>
        </p:txBody>
      </p:sp>
    </p:spTree>
    <p:extLst>
      <p:ext uri="{BB962C8B-B14F-4D97-AF65-F5344CB8AC3E}">
        <p14:creationId xmlns:p14="http://schemas.microsoft.com/office/powerpoint/2010/main" val="890235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a:extLst>
              <a:ext uri="{FF2B5EF4-FFF2-40B4-BE49-F238E27FC236}">
                <a16:creationId xmlns:a16="http://schemas.microsoft.com/office/drawing/2014/main" id="{F5ADF315-D9A7-4B44-AB33-75A41F5DBD77}"/>
              </a:ext>
            </a:extLst>
          </p:cNvPr>
          <p:cNvSpPr>
            <a:spLocks noGrp="1" noChangeArrowheads="1"/>
          </p:cNvSpPr>
          <p:nvPr>
            <p:ph type="title"/>
          </p:nvPr>
        </p:nvSpPr>
        <p:spPr>
          <a:xfrm>
            <a:off x="868680" y="642593"/>
            <a:ext cx="6603538" cy="1744183"/>
          </a:xfrm>
        </p:spPr>
        <p:txBody>
          <a:bodyPr vert="horz" lIns="92075" tIns="46038" rIns="92075" bIns="46038" rtlCol="0">
            <a:normAutofit/>
          </a:bodyPr>
          <a:lstStyle/>
          <a:p>
            <a:r>
              <a:rPr lang="en-US" altLang="en-US" dirty="0"/>
              <a:t>Biometrics (1)</a:t>
            </a:r>
          </a:p>
        </p:txBody>
      </p:sp>
      <p:sp>
        <p:nvSpPr>
          <p:cNvPr id="11268" name="Rectangle 3">
            <a:extLst>
              <a:ext uri="{FF2B5EF4-FFF2-40B4-BE49-F238E27FC236}">
                <a16:creationId xmlns:a16="http://schemas.microsoft.com/office/drawing/2014/main" id="{A8872325-03FD-9942-B1BD-54B717747F17}"/>
              </a:ext>
            </a:extLst>
          </p:cNvPr>
          <p:cNvSpPr>
            <a:spLocks noGrp="1" noChangeArrowheads="1"/>
          </p:cNvSpPr>
          <p:nvPr>
            <p:ph idx="1"/>
          </p:nvPr>
        </p:nvSpPr>
        <p:spPr>
          <a:xfrm>
            <a:off x="868680" y="2386583"/>
            <a:ext cx="6179820" cy="3969971"/>
          </a:xfrm>
        </p:spPr>
        <p:txBody>
          <a:bodyPr vert="horz" lIns="92075" tIns="46038" rIns="92075" bIns="46038" rtlCol="0">
            <a:noAutofit/>
          </a:bodyPr>
          <a:lstStyle/>
          <a:p>
            <a:r>
              <a:rPr lang="en-US" altLang="en-US" sz="2000" dirty="0">
                <a:solidFill>
                  <a:srgbClr val="C00000"/>
                </a:solidFill>
              </a:rPr>
              <a:t>Face recognition </a:t>
            </a:r>
            <a:r>
              <a:rPr lang="en-US" altLang="en-US" sz="2000" dirty="0"/>
              <a:t>(by a computer algorithm)</a:t>
            </a:r>
          </a:p>
          <a:p>
            <a:pPr lvl="1"/>
            <a:r>
              <a:rPr lang="en-US" altLang="en-US" sz="1800" dirty="0"/>
              <a:t>Error rates up to 20%, given reasonable variations in lighting, viewpoint, expression</a:t>
            </a:r>
          </a:p>
          <a:p>
            <a:r>
              <a:rPr lang="en-US" altLang="en-US" sz="2000" dirty="0">
                <a:solidFill>
                  <a:srgbClr val="C00000"/>
                </a:solidFill>
              </a:rPr>
              <a:t>Fingerprints</a:t>
            </a:r>
          </a:p>
          <a:p>
            <a:pPr lvl="1"/>
            <a:r>
              <a:rPr lang="en-US" altLang="en-US" sz="1800" dirty="0"/>
              <a:t>Traditional method for identification</a:t>
            </a:r>
          </a:p>
          <a:p>
            <a:pPr lvl="2"/>
            <a:r>
              <a:rPr lang="en-US" altLang="en-US" sz="1600" dirty="0"/>
              <a:t>1911: first US conviction on fingerprint evidence</a:t>
            </a:r>
          </a:p>
          <a:p>
            <a:pPr lvl="1"/>
            <a:r>
              <a:rPr lang="en-US" altLang="en-US" sz="1800" dirty="0"/>
              <a:t>U.K. traditionally requires 16-point match</a:t>
            </a:r>
          </a:p>
          <a:p>
            <a:pPr lvl="2"/>
            <a:r>
              <a:rPr lang="en-US" altLang="en-US" sz="1600" dirty="0"/>
              <a:t>Probability of a false match is 1 in 10 billion</a:t>
            </a:r>
          </a:p>
          <a:p>
            <a:pPr lvl="2"/>
            <a:r>
              <a:rPr lang="en-US" altLang="en-US" sz="1600" dirty="0"/>
              <a:t>No successful challenges until 2000</a:t>
            </a:r>
          </a:p>
          <a:p>
            <a:pPr lvl="1"/>
            <a:r>
              <a:rPr lang="en-US" altLang="en-US" sz="1800" dirty="0"/>
              <a:t>Fingerprint damage impairs recognition</a:t>
            </a:r>
          </a:p>
          <a:p>
            <a:pPr lvl="2"/>
            <a:r>
              <a:rPr lang="en-US" altLang="en-US" sz="1600" dirty="0"/>
              <a:t>Ross Anderson’s scar crashes FBI scanner</a:t>
            </a:r>
          </a:p>
        </p:txBody>
      </p:sp>
      <p:pic>
        <p:nvPicPr>
          <p:cNvPr id="5" name="Picture 10" descr="Facial Recognition Bans: What Do They Mean For AI (Artificial Intelligence)?">
            <a:extLst>
              <a:ext uri="{FF2B5EF4-FFF2-40B4-BE49-F238E27FC236}">
                <a16:creationId xmlns:a16="http://schemas.microsoft.com/office/drawing/2014/main" id="{3BCD4536-6F24-F543-A2A1-982F69A13F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197" r="3448" b="2"/>
          <a:stretch/>
        </p:blipFill>
        <p:spPr bwMode="auto">
          <a:xfrm>
            <a:off x="7903029" y="365759"/>
            <a:ext cx="3917115" cy="3063241"/>
          </a:xfrm>
          <a:prstGeom prst="rect">
            <a:avLst/>
          </a:prstGeom>
          <a:noFill/>
          <a:extLst>
            <a:ext uri="{909E8E84-426E-40DD-AFC4-6F175D3DCCD1}">
              <a14:hiddenFill xmlns:a14="http://schemas.microsoft.com/office/drawing/2010/main">
                <a:solidFill>
                  <a:srgbClr val="FFFFFF"/>
                </a:solidFill>
              </a14:hiddenFill>
            </a:ext>
          </a:extLst>
        </p:spPr>
      </p:pic>
      <p:sp>
        <p:nvSpPr>
          <p:cNvPr id="11266" name="Slide Number Placeholder 5">
            <a:extLst>
              <a:ext uri="{FF2B5EF4-FFF2-40B4-BE49-F238E27FC236}">
                <a16:creationId xmlns:a16="http://schemas.microsoft.com/office/drawing/2014/main" id="{48ADD7F5-D18D-844F-8D50-F1CE57454938}"/>
              </a:ext>
            </a:extLst>
          </p:cNvPr>
          <p:cNvSpPr>
            <a:spLocks noGrp="1"/>
          </p:cNvSpPr>
          <p:nvPr>
            <p:ph type="sldNum" sz="quarter" idx="12"/>
          </p:nvPr>
        </p:nvSpPr>
        <p:spPr bwMode="auto">
          <a:xfrm>
            <a:off x="10348535" y="6208776"/>
            <a:ext cx="1463040" cy="25603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0" compatLnSpc="1">
            <a:prstTxWarp prst="textNoShape">
              <a:avLst/>
            </a:prstTxWarp>
            <a:normAutofit/>
          </a:bodyPr>
          <a:lstStyle>
            <a:defPPr>
              <a:defRPr lang="en-US"/>
            </a:defPPr>
            <a:lvl1pPr algn="r" rtl="0" eaLnBrk="0" fontAlgn="base" hangingPunct="0">
              <a:spcBef>
                <a:spcPct val="50000"/>
              </a:spcBef>
              <a:spcAft>
                <a:spcPct val="0"/>
              </a:spcAft>
              <a:buClrTx/>
              <a:buFontTx/>
              <a:buNone/>
              <a:defRPr sz="1200" kern="1200">
                <a:solidFill>
                  <a:schemeClr val="bg2"/>
                </a:solidFill>
                <a:latin typeface="Arial" panose="020B0604020202020204" pitchFamily="34" charset="0"/>
                <a:ea typeface="+mn-ea"/>
                <a:cs typeface="+mn-cs"/>
              </a:defRPr>
            </a:lvl1pPr>
            <a:lvl2pPr marL="4572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2pPr>
            <a:lvl3pPr marL="9144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3pPr>
            <a:lvl4pPr marL="13716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4pPr>
            <a:lvl5pPr marL="18288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5pPr>
            <a:lvl6pPr marL="2286000" algn="l" defTabSz="914400" rtl="0" eaLnBrk="1" latinLnBrk="0" hangingPunct="1">
              <a:defRPr sz="2400" kern="1200">
                <a:solidFill>
                  <a:schemeClr val="bg2"/>
                </a:solidFill>
                <a:latin typeface="Tahoma" panose="020B0604030504040204" pitchFamily="34" charset="0"/>
                <a:ea typeface="+mn-ea"/>
                <a:cs typeface="+mn-cs"/>
              </a:defRPr>
            </a:lvl6pPr>
            <a:lvl7pPr marL="2743200" algn="l" defTabSz="914400" rtl="0" eaLnBrk="1" latinLnBrk="0" hangingPunct="1">
              <a:defRPr sz="2400" kern="1200">
                <a:solidFill>
                  <a:schemeClr val="bg2"/>
                </a:solidFill>
                <a:latin typeface="Tahoma" panose="020B0604030504040204" pitchFamily="34" charset="0"/>
                <a:ea typeface="+mn-ea"/>
                <a:cs typeface="+mn-cs"/>
              </a:defRPr>
            </a:lvl7pPr>
            <a:lvl8pPr marL="3200400" algn="l" defTabSz="914400" rtl="0" eaLnBrk="1" latinLnBrk="0" hangingPunct="1">
              <a:defRPr sz="2400" kern="1200">
                <a:solidFill>
                  <a:schemeClr val="bg2"/>
                </a:solidFill>
                <a:latin typeface="Tahoma" panose="020B0604030504040204" pitchFamily="34" charset="0"/>
                <a:ea typeface="+mn-ea"/>
                <a:cs typeface="+mn-cs"/>
              </a:defRPr>
            </a:lvl8pPr>
            <a:lvl9pPr marL="3657600" algn="l" defTabSz="914400" rtl="0" eaLnBrk="1" latinLnBrk="0" hangingPunct="1">
              <a:defRPr sz="2400" kern="1200">
                <a:solidFill>
                  <a:schemeClr val="bg2"/>
                </a:solidFill>
                <a:latin typeface="Tahoma" panose="020B0604030504040204" pitchFamily="34" charset="0"/>
                <a:ea typeface="+mn-ea"/>
                <a:cs typeface="+mn-cs"/>
              </a:defRPr>
            </a:lvl9pPr>
          </a:lstStyle>
          <a:p>
            <a:pPr>
              <a:lnSpc>
                <a:spcPct val="90000"/>
              </a:lnSpc>
            </a:pPr>
            <a:r>
              <a:rPr lang="en-US" altLang="en-US">
                <a:solidFill>
                  <a:srgbClr val="FFFFFF"/>
                </a:solidFill>
              </a:rPr>
              <a:t>slide </a:t>
            </a:r>
            <a:fld id="{E64C0764-6381-0B43-9073-FBFF40E59261}" type="slidenum">
              <a:rPr lang="en-US" altLang="en-US">
                <a:solidFill>
                  <a:srgbClr val="FFFFFF"/>
                </a:solidFill>
              </a:rPr>
              <a:pPr>
                <a:lnSpc>
                  <a:spcPct val="90000"/>
                </a:lnSpc>
              </a:pPr>
              <a:t>4</a:t>
            </a:fld>
            <a:endParaRPr lang="en-US" altLang="en-US">
              <a:solidFill>
                <a:srgbClr val="FFFFFF"/>
              </a:solidFill>
            </a:endParaRPr>
          </a:p>
        </p:txBody>
      </p:sp>
      <p:pic>
        <p:nvPicPr>
          <p:cNvPr id="6" name="Picture 4" descr="Fingerprint Fun - Science World">
            <a:extLst>
              <a:ext uri="{FF2B5EF4-FFF2-40B4-BE49-F238E27FC236}">
                <a16:creationId xmlns:a16="http://schemas.microsoft.com/office/drawing/2014/main" id="{1C3921B7-58DF-F446-BAC0-B6C5559436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746" b="13325"/>
          <a:stretch/>
        </p:blipFill>
        <p:spPr bwMode="auto">
          <a:xfrm>
            <a:off x="7903028" y="3429002"/>
            <a:ext cx="3917115" cy="3063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442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3">
            <a:extLst>
              <a:ext uri="{FF2B5EF4-FFF2-40B4-BE49-F238E27FC236}">
                <a16:creationId xmlns:a16="http://schemas.microsoft.com/office/drawing/2014/main" id="{1733871F-F513-1646-9C05-834DF1EBE8EB}"/>
              </a:ext>
            </a:extLst>
          </p:cNvPr>
          <p:cNvSpPr>
            <a:spLocks noGrp="1" noChangeArrowheads="1"/>
          </p:cNvSpPr>
          <p:nvPr>
            <p:ph idx="1"/>
          </p:nvPr>
        </p:nvSpPr>
        <p:spPr>
          <a:xfrm>
            <a:off x="737485" y="2538919"/>
            <a:ext cx="4978766" cy="3596880"/>
          </a:xfrm>
        </p:spPr>
        <p:txBody>
          <a:bodyPr vert="horz" lIns="92075" tIns="46038" rIns="92075" bIns="46038" rtlCol="0">
            <a:noAutofit/>
          </a:bodyPr>
          <a:lstStyle/>
          <a:p>
            <a:r>
              <a:rPr lang="en-US" altLang="en-US" sz="2000" dirty="0"/>
              <a:t>Iris scanning</a:t>
            </a:r>
          </a:p>
          <a:p>
            <a:pPr lvl="1"/>
            <a:r>
              <a:rPr lang="en-US" altLang="en-US" sz="1800" dirty="0"/>
              <a:t>Irises are very random (different even in the same individual), but stable through life</a:t>
            </a:r>
          </a:p>
          <a:p>
            <a:pPr lvl="1"/>
            <a:r>
              <a:rPr lang="en-US" altLang="en-US" sz="1800" dirty="0"/>
              <a:t>256-byte iris code based on concentric rings between the pupil and the outside of the iris</a:t>
            </a:r>
          </a:p>
          <a:p>
            <a:pPr lvl="1"/>
            <a:r>
              <a:rPr lang="en-US" altLang="en-US" sz="1800" dirty="0"/>
              <a:t>Equal error rate better than 1 in a million</a:t>
            </a:r>
          </a:p>
          <a:p>
            <a:r>
              <a:rPr lang="en-US" altLang="en-US" sz="2000" dirty="0"/>
              <a:t>Hand geometry</a:t>
            </a:r>
          </a:p>
          <a:p>
            <a:pPr lvl="1"/>
            <a:r>
              <a:rPr lang="en-US" altLang="en-US" sz="1800" dirty="0"/>
              <a:t>Nuclear premises entry control</a:t>
            </a:r>
          </a:p>
          <a:p>
            <a:r>
              <a:rPr lang="en-US" altLang="en-US" sz="2000" dirty="0"/>
              <a:t>Voice, ear shape, vein pattern, face temp</a:t>
            </a:r>
          </a:p>
        </p:txBody>
      </p:sp>
      <p:pic>
        <p:nvPicPr>
          <p:cNvPr id="8" name="Picture 12" descr="Identification by Ears – Robert Traynor">
            <a:extLst>
              <a:ext uri="{FF2B5EF4-FFF2-40B4-BE49-F238E27FC236}">
                <a16:creationId xmlns:a16="http://schemas.microsoft.com/office/drawing/2014/main" id="{52A82EA0-7D31-0F45-B190-ADBBC0031D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431" r="9422" b="3"/>
          <a:stretch/>
        </p:blipFill>
        <p:spPr bwMode="auto">
          <a:xfrm>
            <a:off x="6013957" y="4123527"/>
            <a:ext cx="2071742" cy="2482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Voice biometrics still relatively unheard">
            <a:extLst>
              <a:ext uri="{FF2B5EF4-FFF2-40B4-BE49-F238E27FC236}">
                <a16:creationId xmlns:a16="http://schemas.microsoft.com/office/drawing/2014/main" id="{425B8381-61A0-5947-9AEE-F8A19D2FA2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509" r="13008" b="2"/>
          <a:stretch/>
        </p:blipFill>
        <p:spPr bwMode="auto">
          <a:xfrm>
            <a:off x="8175840" y="3155573"/>
            <a:ext cx="3786002" cy="34504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ris scans as ID grow in use | CSO Online">
            <a:extLst>
              <a:ext uri="{FF2B5EF4-FFF2-40B4-BE49-F238E27FC236}">
                <a16:creationId xmlns:a16="http://schemas.microsoft.com/office/drawing/2014/main" id="{79BCFB6A-AB65-9E40-9630-A8FADB5D09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02" r="26119" b="1"/>
          <a:stretch/>
        </p:blipFill>
        <p:spPr bwMode="auto">
          <a:xfrm>
            <a:off x="6013956" y="282258"/>
            <a:ext cx="3950144" cy="3749831"/>
          </a:xfrm>
          <a:custGeom>
            <a:avLst/>
            <a:gdLst/>
            <a:ahLst/>
            <a:cxnLst/>
            <a:rect l="l" t="t" r="r" b="b"/>
            <a:pathLst>
              <a:path w="3950144" h="3749831">
                <a:moveTo>
                  <a:pt x="0" y="0"/>
                </a:moveTo>
                <a:lnTo>
                  <a:pt x="3950144" y="0"/>
                </a:lnTo>
                <a:lnTo>
                  <a:pt x="3950144" y="2780881"/>
                </a:lnTo>
                <a:lnTo>
                  <a:pt x="2071742" y="2780881"/>
                </a:lnTo>
                <a:lnTo>
                  <a:pt x="2071742" y="3749831"/>
                </a:lnTo>
                <a:lnTo>
                  <a:pt x="0" y="3749831"/>
                </a:lnTo>
                <a:close/>
              </a:path>
            </a:pathLst>
          </a:custGeom>
          <a:noFill/>
          <a:extLst>
            <a:ext uri="{909E8E84-426E-40DD-AFC4-6F175D3DCCD1}">
              <a14:hiddenFill xmlns:a14="http://schemas.microsoft.com/office/drawing/2010/main">
                <a:solidFill>
                  <a:srgbClr val="FFFFFF"/>
                </a:solidFill>
              </a14:hiddenFill>
            </a:ext>
          </a:extLst>
        </p:spPr>
      </p:pic>
      <p:pic>
        <p:nvPicPr>
          <p:cNvPr id="7" name="Picture 8" descr="The Key Players in Global Hand Geometry Biometrics Market 2015-2019">
            <a:extLst>
              <a:ext uri="{FF2B5EF4-FFF2-40B4-BE49-F238E27FC236}">
                <a16:creationId xmlns:a16="http://schemas.microsoft.com/office/drawing/2014/main" id="{489BA455-B8DF-8E4E-AED1-4664B4D98F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600" r="4912" b="-3"/>
          <a:stretch/>
        </p:blipFill>
        <p:spPr bwMode="auto">
          <a:xfrm>
            <a:off x="10052236" y="282261"/>
            <a:ext cx="1909612" cy="278088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a:extLst>
              <a:ext uri="{FF2B5EF4-FFF2-40B4-BE49-F238E27FC236}">
                <a16:creationId xmlns:a16="http://schemas.microsoft.com/office/drawing/2014/main" id="{9BDA47F2-B853-BA40-8E9C-991D6FE2FD4F}"/>
              </a:ext>
            </a:extLst>
          </p:cNvPr>
          <p:cNvSpPr>
            <a:spLocks noGrp="1" noChangeArrowheads="1"/>
          </p:cNvSpPr>
          <p:nvPr>
            <p:ph type="title"/>
          </p:nvPr>
        </p:nvSpPr>
        <p:spPr>
          <a:xfrm>
            <a:off x="868680" y="642593"/>
            <a:ext cx="6603538" cy="1744183"/>
          </a:xfrm>
        </p:spPr>
        <p:txBody>
          <a:bodyPr vert="horz" lIns="92075" tIns="46038" rIns="92075" bIns="46038" rtlCol="0">
            <a:normAutofit/>
          </a:bodyPr>
          <a:lstStyle/>
          <a:p>
            <a:r>
              <a:rPr lang="en-US" altLang="en-US" dirty="0"/>
              <a:t>Biometrics (2)</a:t>
            </a:r>
          </a:p>
        </p:txBody>
      </p:sp>
    </p:spTree>
    <p:extLst>
      <p:ext uri="{BB962C8B-B14F-4D97-AF65-F5344CB8AC3E}">
        <p14:creationId xmlns:p14="http://schemas.microsoft.com/office/powerpoint/2010/main" val="1812458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Nymi: Put your heart into it. Say goodbye to passwords, PINs, and even keys and cards. Pre-order now for $79. Visit getnymi.com">
            <a:extLst>
              <a:ext uri="{FF2B5EF4-FFF2-40B4-BE49-F238E27FC236}">
                <a16:creationId xmlns:a16="http://schemas.microsoft.com/office/drawing/2014/main" id="{2956EB72-280D-A249-8A50-148A360ACB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188454"/>
            <a:ext cx="4648200" cy="4059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TextBox 6">
            <a:extLst>
              <a:ext uri="{FF2B5EF4-FFF2-40B4-BE49-F238E27FC236}">
                <a16:creationId xmlns:a16="http://schemas.microsoft.com/office/drawing/2014/main" id="{87FB690B-466C-2443-BB74-792F0A9A297B}"/>
              </a:ext>
            </a:extLst>
          </p:cNvPr>
          <p:cNvSpPr txBox="1">
            <a:spLocks noChangeArrowheads="1"/>
          </p:cNvSpPr>
          <p:nvPr/>
        </p:nvSpPr>
        <p:spPr bwMode="auto">
          <a:xfrm>
            <a:off x="7818439" y="2231136"/>
            <a:ext cx="2436886" cy="1197864"/>
          </a:xfrm>
          <a:prstGeom prst="rect">
            <a:avLst/>
          </a:prstGeom>
          <a:noFill/>
          <a:ln w="9525">
            <a:noFill/>
            <a:miter lim="800000"/>
            <a:headEnd/>
            <a:tailEnd/>
          </a:ln>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dirty="0">
                <a:solidFill>
                  <a:schemeClr val="tx1"/>
                </a:solidFill>
                <a:latin typeface="+mn-lt"/>
              </a:rPr>
              <a:t>Identifies wearer</a:t>
            </a:r>
          </a:p>
          <a:p>
            <a:pPr>
              <a:buFontTx/>
              <a:buNone/>
            </a:pPr>
            <a:r>
              <a:rPr lang="en-US" altLang="en-US" dirty="0">
                <a:solidFill>
                  <a:schemeClr val="tx1"/>
                </a:solidFill>
                <a:latin typeface="+mn-lt"/>
              </a:rPr>
              <a:t>by his/her unique</a:t>
            </a:r>
          </a:p>
          <a:p>
            <a:pPr>
              <a:buFontTx/>
              <a:buNone/>
            </a:pPr>
            <a:r>
              <a:rPr lang="en-US" altLang="en-US" dirty="0">
                <a:solidFill>
                  <a:schemeClr val="tx1"/>
                </a:solidFill>
                <a:latin typeface="+mn-lt"/>
              </a:rPr>
              <a:t>heartbeat pattern</a:t>
            </a:r>
          </a:p>
        </p:txBody>
      </p:sp>
      <p:pic>
        <p:nvPicPr>
          <p:cNvPr id="13319" name="Picture 4" descr="http://triggeryourprime.com/wp-content/uploads/2013/04/PQRST-Wave.png">
            <a:extLst>
              <a:ext uri="{FF2B5EF4-FFF2-40B4-BE49-F238E27FC236}">
                <a16:creationId xmlns:a16="http://schemas.microsoft.com/office/drawing/2014/main" id="{456FEB6E-AB51-704E-A258-326375F5A3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8439" y="3733800"/>
            <a:ext cx="2078037"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a:extLst>
              <a:ext uri="{FF2B5EF4-FFF2-40B4-BE49-F238E27FC236}">
                <a16:creationId xmlns:a16="http://schemas.microsoft.com/office/drawing/2014/main" id="{548CA545-3A82-844A-910F-E8B0CFB096ED}"/>
              </a:ext>
            </a:extLst>
          </p:cNvPr>
          <p:cNvSpPr>
            <a:spLocks noGrp="1" noChangeArrowheads="1"/>
          </p:cNvSpPr>
          <p:nvPr>
            <p:ph type="title"/>
          </p:nvPr>
        </p:nvSpPr>
        <p:spPr>
          <a:xfrm>
            <a:off x="868680" y="642593"/>
            <a:ext cx="6603538" cy="1744183"/>
          </a:xfrm>
        </p:spPr>
        <p:txBody>
          <a:bodyPr vert="horz" lIns="92075" tIns="46038" rIns="92075" bIns="46038" rtlCol="0">
            <a:normAutofit/>
          </a:bodyPr>
          <a:lstStyle/>
          <a:p>
            <a:r>
              <a:rPr lang="en-US" altLang="en-US" dirty="0"/>
              <a:t>Biometrics (3)</a:t>
            </a:r>
          </a:p>
        </p:txBody>
      </p:sp>
    </p:spTree>
    <p:extLst>
      <p:ext uri="{BB962C8B-B14F-4D97-AF65-F5344CB8AC3E}">
        <p14:creationId xmlns:p14="http://schemas.microsoft.com/office/powerpoint/2010/main" val="3575818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wsj.net/public/resources/images/OB-RK740_seat_E_20120118121541.jpg">
            <a:extLst>
              <a:ext uri="{FF2B5EF4-FFF2-40B4-BE49-F238E27FC236}">
                <a16:creationId xmlns:a16="http://schemas.microsoft.com/office/drawing/2014/main" id="{C068CD29-0648-D54C-A86C-31232E27D5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400" y="2435942"/>
            <a:ext cx="434975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Down Arrow 7">
            <a:extLst>
              <a:ext uri="{FF2B5EF4-FFF2-40B4-BE49-F238E27FC236}">
                <a16:creationId xmlns:a16="http://schemas.microsoft.com/office/drawing/2014/main" id="{4C349F2C-4462-7640-946A-89FA97495428}"/>
              </a:ext>
            </a:extLst>
          </p:cNvPr>
          <p:cNvSpPr>
            <a:spLocks noChangeArrowheads="1"/>
          </p:cNvSpPr>
          <p:nvPr/>
        </p:nvSpPr>
        <p:spPr bwMode="auto">
          <a:xfrm rot="10800000">
            <a:off x="4876800" y="4088530"/>
            <a:ext cx="457200" cy="1600200"/>
          </a:xfrm>
          <a:prstGeom prst="downArrow">
            <a:avLst>
              <a:gd name="adj1" fmla="val 50000"/>
              <a:gd name="adj2" fmla="val 50005"/>
            </a:avLst>
          </a:prstGeom>
          <a:solidFill>
            <a:schemeClr val="bg1"/>
          </a:solidFill>
          <a:ln w="28575" algn="ctr">
            <a:solidFill>
              <a:schemeClr val="tx1"/>
            </a:solidFill>
            <a:round/>
            <a:headEnd/>
            <a:tailEnd type="triangle" w="med" len="med"/>
          </a:ln>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latin typeface="+mn-lt"/>
            </a:endParaRPr>
          </a:p>
        </p:txBody>
      </p:sp>
      <p:sp>
        <p:nvSpPr>
          <p:cNvPr id="7" name="TextBox 6">
            <a:extLst>
              <a:ext uri="{FF2B5EF4-FFF2-40B4-BE49-F238E27FC236}">
                <a16:creationId xmlns:a16="http://schemas.microsoft.com/office/drawing/2014/main" id="{CC7EFAD3-75D7-3248-B4C1-BD9FE9E4EB77}"/>
              </a:ext>
            </a:extLst>
          </p:cNvPr>
          <p:cNvSpPr txBox="1">
            <a:spLocks noChangeArrowheads="1"/>
          </p:cNvSpPr>
          <p:nvPr/>
        </p:nvSpPr>
        <p:spPr bwMode="auto">
          <a:xfrm>
            <a:off x="6476999" y="2740743"/>
            <a:ext cx="4349749" cy="830997"/>
          </a:xfrm>
          <a:prstGeom prst="rect">
            <a:avLst/>
          </a:prstGeom>
          <a:noFill/>
          <a:ln w="9525">
            <a:noFill/>
            <a:miter lim="800000"/>
            <a:headEnd/>
            <a:tailEnd/>
          </a:ln>
        </p:spPr>
        <p:txBody>
          <a:bodyPr wrap="squar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dirty="0">
                <a:solidFill>
                  <a:schemeClr val="tx1"/>
                </a:solidFill>
                <a:latin typeface="+mn-lt"/>
              </a:rPr>
              <a:t>“Forget Fingerprints: </a:t>
            </a:r>
          </a:p>
          <a:p>
            <a:pPr>
              <a:buFontTx/>
              <a:buNone/>
            </a:pPr>
            <a:r>
              <a:rPr lang="en-US" altLang="en-US" dirty="0">
                <a:solidFill>
                  <a:schemeClr val="tx1"/>
                </a:solidFill>
                <a:latin typeface="+mn-lt"/>
              </a:rPr>
              <a:t>Car Seat IDs Driver’s Rear End”</a:t>
            </a:r>
          </a:p>
        </p:txBody>
      </p:sp>
      <p:sp>
        <p:nvSpPr>
          <p:cNvPr id="9" name="TextBox 8">
            <a:extLst>
              <a:ext uri="{FF2B5EF4-FFF2-40B4-BE49-F238E27FC236}">
                <a16:creationId xmlns:a16="http://schemas.microsoft.com/office/drawing/2014/main" id="{3AC42BAE-E6A5-F540-AC51-B4A698029C8C}"/>
              </a:ext>
            </a:extLst>
          </p:cNvPr>
          <p:cNvSpPr txBox="1">
            <a:spLocks noChangeArrowheads="1"/>
          </p:cNvSpPr>
          <p:nvPr/>
        </p:nvSpPr>
        <p:spPr bwMode="auto">
          <a:xfrm>
            <a:off x="6445044" y="4340943"/>
            <a:ext cx="502894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dirty="0">
                <a:solidFill>
                  <a:schemeClr val="tx1"/>
                </a:solidFill>
                <a:latin typeface="+mn-lt"/>
              </a:rPr>
              <a:t>360 disc-shaped sensors identify a unique “</a:t>
            </a:r>
            <a:r>
              <a:rPr lang="en-US" altLang="en-US" dirty="0" err="1">
                <a:solidFill>
                  <a:schemeClr val="tx1"/>
                </a:solidFill>
                <a:latin typeface="+mn-lt"/>
              </a:rPr>
              <a:t>buttprint</a:t>
            </a:r>
            <a:r>
              <a:rPr lang="en-US" altLang="en-US" dirty="0">
                <a:solidFill>
                  <a:schemeClr val="tx1"/>
                </a:solidFill>
                <a:latin typeface="+mn-lt"/>
              </a:rPr>
              <a:t>” with 98% accuracy</a:t>
            </a:r>
          </a:p>
        </p:txBody>
      </p:sp>
      <p:sp>
        <p:nvSpPr>
          <p:cNvPr id="10" name="Oval Callout 9">
            <a:extLst>
              <a:ext uri="{FF2B5EF4-FFF2-40B4-BE49-F238E27FC236}">
                <a16:creationId xmlns:a16="http://schemas.microsoft.com/office/drawing/2014/main" id="{78D7BE52-5A1D-B149-8C6B-1245B198ECEE}"/>
              </a:ext>
            </a:extLst>
          </p:cNvPr>
          <p:cNvSpPr>
            <a:spLocks noChangeArrowheads="1"/>
          </p:cNvSpPr>
          <p:nvPr/>
        </p:nvSpPr>
        <p:spPr bwMode="auto">
          <a:xfrm>
            <a:off x="5105400" y="1369142"/>
            <a:ext cx="2590800" cy="990600"/>
          </a:xfrm>
          <a:prstGeom prst="wedgeEllipseCallout">
            <a:avLst>
              <a:gd name="adj1" fmla="val -28875"/>
              <a:gd name="adj2" fmla="val 74588"/>
            </a:avLst>
          </a:prstGeom>
          <a:solidFill>
            <a:schemeClr val="accent1"/>
          </a:solidFill>
          <a:ln w="28575" algn="ctr">
            <a:solidFill>
              <a:schemeClr val="tx1"/>
            </a:solidFill>
            <a:round/>
            <a:headEnd/>
            <a:tailEnd type="triangle" w="med" len="med"/>
          </a:ln>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chemeClr val="tx1"/>
                </a:solidFill>
                <a:latin typeface="+mn-lt"/>
              </a:rPr>
              <a:t>“All you need to do is sit”</a:t>
            </a:r>
          </a:p>
        </p:txBody>
      </p:sp>
      <p:sp>
        <p:nvSpPr>
          <p:cNvPr id="11" name="TextBox 10">
            <a:extLst>
              <a:ext uri="{FF2B5EF4-FFF2-40B4-BE49-F238E27FC236}">
                <a16:creationId xmlns:a16="http://schemas.microsoft.com/office/drawing/2014/main" id="{DE424B19-FB19-0443-87A4-123AD8DFF752}"/>
              </a:ext>
            </a:extLst>
          </p:cNvPr>
          <p:cNvSpPr txBox="1">
            <a:spLocks noChangeArrowheads="1"/>
          </p:cNvSpPr>
          <p:nvPr/>
        </p:nvSpPr>
        <p:spPr bwMode="auto">
          <a:xfrm>
            <a:off x="4503738" y="5688730"/>
            <a:ext cx="12009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a:solidFill>
                  <a:schemeClr val="tx1"/>
                </a:solidFill>
                <a:latin typeface="+mn-lt"/>
              </a:rPr>
              <a:t>¥70,000</a:t>
            </a:r>
          </a:p>
        </p:txBody>
      </p:sp>
      <p:sp>
        <p:nvSpPr>
          <p:cNvPr id="2" name="TextBox 1">
            <a:extLst>
              <a:ext uri="{FF2B5EF4-FFF2-40B4-BE49-F238E27FC236}">
                <a16:creationId xmlns:a16="http://schemas.microsoft.com/office/drawing/2014/main" id="{A2A2BD44-BF76-8449-B045-0441A8F7B5DC}"/>
              </a:ext>
            </a:extLst>
          </p:cNvPr>
          <p:cNvSpPr txBox="1"/>
          <p:nvPr/>
        </p:nvSpPr>
        <p:spPr>
          <a:xfrm>
            <a:off x="6667629" y="6033505"/>
            <a:ext cx="5028941" cy="369332"/>
          </a:xfrm>
          <a:prstGeom prst="rect">
            <a:avLst/>
          </a:prstGeom>
          <a:noFill/>
        </p:spPr>
        <p:txBody>
          <a:bodyPr wrap="none" rtlCol="0">
            <a:spAutoFit/>
          </a:bodyPr>
          <a:lstStyle/>
          <a:p>
            <a:r>
              <a:rPr lang="en-US" i="1" dirty="0"/>
              <a:t>Advanced Institute of Industrial Technology, Japan</a:t>
            </a:r>
          </a:p>
        </p:txBody>
      </p:sp>
      <p:sp>
        <p:nvSpPr>
          <p:cNvPr id="14" name="Rectangle 2">
            <a:extLst>
              <a:ext uri="{FF2B5EF4-FFF2-40B4-BE49-F238E27FC236}">
                <a16:creationId xmlns:a16="http://schemas.microsoft.com/office/drawing/2014/main" id="{5B6D1E5E-BB47-9046-B20F-597B4A89A7BB}"/>
              </a:ext>
            </a:extLst>
          </p:cNvPr>
          <p:cNvSpPr>
            <a:spLocks noGrp="1" noChangeArrowheads="1"/>
          </p:cNvSpPr>
          <p:nvPr>
            <p:ph type="title"/>
          </p:nvPr>
        </p:nvSpPr>
        <p:spPr>
          <a:xfrm>
            <a:off x="868680" y="642593"/>
            <a:ext cx="6603538" cy="1744183"/>
          </a:xfrm>
        </p:spPr>
        <p:txBody>
          <a:bodyPr vert="horz" lIns="92075" tIns="46038" rIns="92075" bIns="46038" rtlCol="0">
            <a:normAutofit/>
          </a:bodyPr>
          <a:lstStyle/>
          <a:p>
            <a:r>
              <a:rPr lang="en-US" altLang="en-US" dirty="0"/>
              <a:t>Biometrics (4)</a:t>
            </a:r>
          </a:p>
        </p:txBody>
      </p:sp>
    </p:spTree>
    <p:extLst>
      <p:ext uri="{BB962C8B-B14F-4D97-AF65-F5344CB8AC3E}">
        <p14:creationId xmlns:p14="http://schemas.microsoft.com/office/powerpoint/2010/main" val="7886101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bldP spid="9" grpId="0"/>
      <p:bldP spid="10" grpId="0"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2" descr="C:\vitaly\funny\pwd\dilbert2.gif">
            <a:extLst>
              <a:ext uri="{FF2B5EF4-FFF2-40B4-BE49-F238E27FC236}">
                <a16:creationId xmlns:a16="http://schemas.microsoft.com/office/drawing/2014/main" id="{9164D94D-FFBD-884E-84AF-08DE6D49D6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401" y="2133600"/>
            <a:ext cx="8158163" cy="281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5EBBCFFE-D279-5447-BA60-DB60FEC3BFBA}"/>
              </a:ext>
            </a:extLst>
          </p:cNvPr>
          <p:cNvSpPr>
            <a:spLocks noGrp="1" noChangeArrowheads="1"/>
          </p:cNvSpPr>
          <p:nvPr>
            <p:ph type="title"/>
          </p:nvPr>
        </p:nvSpPr>
        <p:spPr>
          <a:xfrm>
            <a:off x="868680" y="642593"/>
            <a:ext cx="6603538" cy="1744183"/>
          </a:xfrm>
        </p:spPr>
        <p:txBody>
          <a:bodyPr vert="horz" lIns="92075" tIns="46038" rIns="92075" bIns="46038" rtlCol="0">
            <a:normAutofit/>
          </a:bodyPr>
          <a:lstStyle/>
          <a:p>
            <a:r>
              <a:rPr lang="en-US" altLang="en-US" dirty="0"/>
              <a:t>Biometrics (5)</a:t>
            </a:r>
          </a:p>
        </p:txBody>
      </p:sp>
    </p:spTree>
    <p:extLst>
      <p:ext uri="{BB962C8B-B14F-4D97-AF65-F5344CB8AC3E}">
        <p14:creationId xmlns:p14="http://schemas.microsoft.com/office/powerpoint/2010/main" val="3639170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03472B0E-C373-FE41-A2E6-A36BED013236}"/>
              </a:ext>
            </a:extLst>
          </p:cNvPr>
          <p:cNvSpPr>
            <a:spLocks noGrp="1" noChangeArrowheads="1"/>
          </p:cNvSpPr>
          <p:nvPr>
            <p:ph type="title"/>
          </p:nvPr>
        </p:nvSpPr>
        <p:spPr>
          <a:xfrm>
            <a:off x="723619" y="891241"/>
            <a:ext cx="3939084" cy="5075519"/>
          </a:xfrm>
        </p:spPr>
        <p:txBody>
          <a:bodyPr vert="horz" lIns="92075" tIns="46038" rIns="92075" bIns="46038" rtlCol="0">
            <a:normAutofit/>
          </a:bodyPr>
          <a:lstStyle/>
          <a:p>
            <a:pPr algn="r"/>
            <a:r>
              <a:rPr lang="en-US" altLang="en-US"/>
              <a:t>Biometric Error Rates (Benign)</a:t>
            </a:r>
          </a:p>
        </p:txBody>
      </p:sp>
      <p:sp>
        <p:nvSpPr>
          <p:cNvPr id="10244" name="Rectangle 3">
            <a:extLst>
              <a:ext uri="{FF2B5EF4-FFF2-40B4-BE49-F238E27FC236}">
                <a16:creationId xmlns:a16="http://schemas.microsoft.com/office/drawing/2014/main" id="{9C3E3D58-8016-EA43-9AC9-6F48186D05A1}"/>
              </a:ext>
            </a:extLst>
          </p:cNvPr>
          <p:cNvSpPr>
            <a:spLocks noGrp="1" noChangeArrowheads="1"/>
          </p:cNvSpPr>
          <p:nvPr>
            <p:ph idx="1"/>
          </p:nvPr>
        </p:nvSpPr>
        <p:spPr>
          <a:xfrm>
            <a:off x="5300811" y="891241"/>
            <a:ext cx="6379907" cy="5075519"/>
          </a:xfrm>
        </p:spPr>
        <p:txBody>
          <a:bodyPr vert="horz" lIns="92075" tIns="46038" rIns="92075" bIns="46038" rtlCol="0" anchor="ctr">
            <a:normAutofit/>
          </a:bodyPr>
          <a:lstStyle/>
          <a:p>
            <a:r>
              <a:rPr lang="en-US" altLang="en-US" sz="2400" dirty="0"/>
              <a:t>“Fraud rate” vs. “insult rate”</a:t>
            </a:r>
          </a:p>
          <a:p>
            <a:pPr lvl="1"/>
            <a:r>
              <a:rPr lang="en-US" altLang="en-US" sz="2000" dirty="0"/>
              <a:t>Fraud = system accepts a forgery (false accept)</a:t>
            </a:r>
          </a:p>
          <a:p>
            <a:pPr lvl="1"/>
            <a:r>
              <a:rPr lang="en-US" altLang="en-US" sz="2000" dirty="0"/>
              <a:t>Insult = system rejects valid user (false reject)</a:t>
            </a:r>
          </a:p>
          <a:p>
            <a:r>
              <a:rPr lang="en-US" altLang="en-US" sz="2400" dirty="0"/>
              <a:t>Increasing acceptance threshold increases fraud rate, decreases insult rate</a:t>
            </a:r>
          </a:p>
          <a:p>
            <a:r>
              <a:rPr lang="en-US" altLang="en-US" sz="2400" dirty="0"/>
              <a:t>For biometrics, U.K. banks set target fraud rate of 1%, insult rate of 0.01%   [Ross Anderson]</a:t>
            </a:r>
          </a:p>
          <a:p>
            <a:pPr lvl="1"/>
            <a:r>
              <a:rPr lang="en-US" altLang="en-US" sz="2000" dirty="0"/>
              <a:t>Common signature recognition systems achieve equal error rates around 1% - not good enough!</a:t>
            </a:r>
          </a:p>
        </p:txBody>
      </p:sp>
    </p:spTree>
    <p:extLst>
      <p:ext uri="{BB962C8B-B14F-4D97-AF65-F5344CB8AC3E}">
        <p14:creationId xmlns:p14="http://schemas.microsoft.com/office/powerpoint/2010/main" val="18214035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Speak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elawik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1057</TotalTime>
  <Words>853</Words>
  <Application>Microsoft Macintosh PowerPoint</Application>
  <PresentationFormat>Widescreen</PresentationFormat>
  <Paragraphs>109</Paragraphs>
  <Slides>24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Calibri</vt:lpstr>
      <vt:lpstr>Garamond</vt:lpstr>
      <vt:lpstr>Monotype Sorts</vt:lpstr>
      <vt:lpstr>Segoe Print</vt:lpstr>
      <vt:lpstr>Selawik Light</vt:lpstr>
      <vt:lpstr>Speak Pro</vt:lpstr>
      <vt:lpstr>Tahoma</vt:lpstr>
      <vt:lpstr>SavonVTI</vt:lpstr>
      <vt:lpstr>Biometric AUTHENTICATION  Vitaly Shmatikov</vt:lpstr>
      <vt:lpstr>Biometric Authentication</vt:lpstr>
      <vt:lpstr>Identification vs. Authentication</vt:lpstr>
      <vt:lpstr>Biometrics (1)</vt:lpstr>
      <vt:lpstr>Biometrics (2)</vt:lpstr>
      <vt:lpstr>Biometrics (3)</vt:lpstr>
      <vt:lpstr>Biometrics (4)</vt:lpstr>
      <vt:lpstr>Biometrics (5)</vt:lpstr>
      <vt:lpstr>Biometric Error Rates (Benign)</vt:lpstr>
      <vt:lpstr>Problems with Biometrics</vt:lpstr>
      <vt:lpstr>PowerPoint Presentation</vt:lpstr>
      <vt:lpstr>PowerPoint Presentation</vt:lpstr>
      <vt:lpstr>Risks of Biometrics</vt:lpstr>
      <vt:lpstr>Surgical Change</vt:lpstr>
      <vt:lpstr>Theft</vt:lpstr>
      <vt:lpstr>Generative Forgery</vt:lpstr>
      <vt:lpstr>Involuntary Cloning</vt:lpstr>
      <vt:lpstr>Cloning a Finger</vt:lpstr>
      <vt:lpstr>Cloning Process</vt:lpstr>
      <vt:lpstr>Fingerprint Image</vt:lpstr>
      <vt:lpstr>Molding</vt:lpstr>
      <vt:lpstr>The Mold and the Gummy Finger</vt:lpstr>
      <vt:lpstr>The Print and the Clone</vt:lpstr>
      <vt:lpstr>Play-Doh Fingers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Biometrics</dc:title>
  <dc:subject/>
  <dc:creator>Vitaly Shmatikov</dc:creator>
  <cp:keywords/>
  <dc:description/>
  <cp:lastModifiedBy>Vitaly Shmatikov</cp:lastModifiedBy>
  <cp:revision>142</cp:revision>
  <dcterms:created xsi:type="dcterms:W3CDTF">2020-11-13T21:02:23Z</dcterms:created>
  <dcterms:modified xsi:type="dcterms:W3CDTF">2021-09-08T23:19:35Z</dcterms:modified>
  <cp:category/>
</cp:coreProperties>
</file>